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9" r:id="rId2"/>
    <p:sldId id="256" r:id="rId3"/>
    <p:sldId id="261" r:id="rId4"/>
    <p:sldId id="264" r:id="rId5"/>
    <p:sldId id="265" r:id="rId6"/>
    <p:sldId id="266" r:id="rId7"/>
    <p:sldId id="296" r:id="rId8"/>
    <p:sldId id="268" r:id="rId9"/>
    <p:sldId id="297" r:id="rId10"/>
    <p:sldId id="269" r:id="rId11"/>
    <p:sldId id="277" r:id="rId12"/>
    <p:sldId id="295" r:id="rId13"/>
    <p:sldId id="271" r:id="rId14"/>
    <p:sldId id="278" r:id="rId15"/>
    <p:sldId id="279" r:id="rId16"/>
    <p:sldId id="272" r:id="rId17"/>
    <p:sldId id="270" r:id="rId18"/>
    <p:sldId id="273" r:id="rId19"/>
    <p:sldId id="291" r:id="rId20"/>
    <p:sldId id="292" r:id="rId21"/>
    <p:sldId id="293" r:id="rId22"/>
    <p:sldId id="284" r:id="rId23"/>
    <p:sldId id="287" r:id="rId24"/>
    <p:sldId id="294" r:id="rId25"/>
    <p:sldId id="285" r:id="rId2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02" autoAdjust="0"/>
  </p:normalViewPr>
  <p:slideViewPr>
    <p:cSldViewPr>
      <p:cViewPr>
        <p:scale>
          <a:sx n="75" d="100"/>
          <a:sy n="75" d="100"/>
        </p:scale>
        <p:origin x="-2672" y="-1120"/>
      </p:cViewPr>
      <p:guideLst>
        <p:guide orient="horz" pos="572"/>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1952" y="-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C5BD3-0A4D-491A-818E-1FB83944CF77}" type="slidenum">
              <a:rPr lang="cs-CZ" smtClean="0"/>
              <a:t>‹#›</a:t>
            </a:fld>
            <a:endParaRPr lang="cs-CZ"/>
          </a:p>
        </p:txBody>
      </p:sp>
    </p:spTree>
    <p:extLst>
      <p:ext uri="{BB962C8B-B14F-4D97-AF65-F5344CB8AC3E}">
        <p14:creationId xmlns:p14="http://schemas.microsoft.com/office/powerpoint/2010/main" val="372807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5" name="Text Box 1"/>
          <p:cNvSpPr txBox="1">
            <a:spLocks noChangeArrowheads="1"/>
          </p:cNvSpPr>
          <p:nvPr/>
        </p:nvSpPr>
        <p:spPr bwMode="auto">
          <a:xfrm>
            <a:off x="1003786" y="695135"/>
            <a:ext cx="4838908" cy="3418648"/>
          </a:xfrm>
          <a:prstGeom prst="rect">
            <a:avLst/>
          </a:prstGeom>
          <a:solidFill>
            <a:srgbClr val="FFFFFF"/>
          </a:solidFill>
          <a:ln w="9360">
            <a:solidFill>
              <a:srgbClr val="000000"/>
            </a:solidFill>
            <a:miter lim="800000"/>
            <a:headEnd/>
            <a:tailEnd/>
          </a:ln>
        </p:spPr>
        <p:txBody>
          <a:bodyPr wrap="none" lIns="80163" tIns="40081" rIns="80163" bIns="40081" anchor="ctr"/>
          <a:lstStyle/>
          <a:p>
            <a:endParaRPr lang="cs-CZ"/>
          </a:p>
        </p:txBody>
      </p:sp>
      <p:sp>
        <p:nvSpPr>
          <p:cNvPr id="23556" name="Rectangle 2"/>
          <p:cNvSpPr txBox="1">
            <a:spLocks noGrp="1" noChangeArrowheads="1"/>
          </p:cNvSpPr>
          <p:nvPr>
            <p:ph type="body"/>
          </p:nvPr>
        </p:nvSpPr>
        <p:spPr>
          <a:xfrm>
            <a:off x="685514" y="4343230"/>
            <a:ext cx="5469694" cy="4098847"/>
          </a:xfrm>
          <a:noFill/>
          <a:ln/>
        </p:spPr>
        <p:txBody>
          <a:bodyPr wrap="none" anchor="ctr"/>
          <a:lstStyle/>
          <a:p>
            <a:r>
              <a:rPr lang="en-US" smtClean="0">
                <a:latin typeface="Times New Roman" pitchFamily="18" charset="0"/>
              </a:rPr>
              <a:t>What can we learn from nanotechnologies?</a:t>
            </a:r>
          </a:p>
          <a:p>
            <a:r>
              <a:rPr lang="en-US" smtClean="0">
                <a:latin typeface="Times New Roman" pitchFamily="18" charset="0"/>
              </a:rPr>
              <a:t>&gt;&gt;&gt;</a:t>
            </a:r>
          </a:p>
          <a:p>
            <a:r>
              <a:rPr lang="en-US" smtClean="0">
                <a:latin typeface="Times New Roman" pitchFamily="18" charset="0"/>
              </a:rPr>
              <a:t>One important field in nanotechnology is studying of various effects which can be achieved by structured surfaces. Since there is obvious similarity between this field and holographic or DOVID patterning we believe that we can get some ideas from this nanotechnology field. </a:t>
            </a:r>
          </a:p>
          <a:p>
            <a:r>
              <a:rPr lang="en-US" smtClean="0">
                <a:latin typeface="Times New Roman" pitchFamily="18" charset="0"/>
              </a:rPr>
              <a:t>&gt;&gt;&gt;</a:t>
            </a:r>
          </a:p>
          <a:p>
            <a:r>
              <a:rPr lang="en-US" smtClean="0">
                <a:latin typeface="Times New Roman" pitchFamily="18" charset="0"/>
              </a:rPr>
              <a:t>Sometimes we do not have to go too far and get an inspiration in nature. </a:t>
            </a:r>
          </a:p>
          <a:p>
            <a:r>
              <a:rPr lang="en-US" smtClean="0">
                <a:latin typeface="Times New Roman" pitchFamily="18" charset="0"/>
              </a:rPr>
              <a:t>&gt;&gt;&gt;</a:t>
            </a:r>
          </a:p>
          <a:p>
            <a:r>
              <a:rPr lang="en-US" smtClean="0">
                <a:latin typeface="Times New Roman" pitchFamily="18" charset="0"/>
              </a:rPr>
              <a:t>Here is just a few examples of very interesting surface structures found in nature:</a:t>
            </a:r>
          </a:p>
          <a:p>
            <a:r>
              <a:rPr lang="en-US" smtClean="0">
                <a:latin typeface="Times New Roman" pitchFamily="18" charset="0"/>
              </a:rPr>
              <a:t>&gt;&gt;&gt;</a:t>
            </a:r>
          </a:p>
          <a:p>
            <a:r>
              <a:rPr lang="en-US" smtClean="0">
                <a:latin typeface="Times New Roman" pitchFamily="18" charset="0"/>
              </a:rPr>
              <a:t>Gecko foot exhibits adhesive properties allowing gecko to climb on the walls or ceiling. </a:t>
            </a:r>
          </a:p>
          <a:p>
            <a:r>
              <a:rPr lang="en-US" smtClean="0">
                <a:latin typeface="Times New Roman" pitchFamily="18" charset="0"/>
              </a:rPr>
              <a:t>&gt;&gt;&gt;</a:t>
            </a:r>
          </a:p>
          <a:p>
            <a:r>
              <a:rPr lang="en-US" smtClean="0">
                <a:latin typeface="Times New Roman" pitchFamily="18" charset="0"/>
              </a:rPr>
              <a:t>And this is one possible imitation of the gecko foot structure showing similar adhesive effects.</a:t>
            </a:r>
          </a:p>
          <a:p>
            <a:r>
              <a:rPr lang="en-US" smtClean="0">
                <a:latin typeface="Times New Roman" pitchFamily="18" charset="0"/>
              </a:rPr>
              <a:t>&gt;&gt;&gt;</a:t>
            </a:r>
          </a:p>
          <a:p>
            <a:r>
              <a:rPr lang="en-US" smtClean="0">
                <a:latin typeface="Times New Roman" pitchFamily="18" charset="0"/>
              </a:rPr>
              <a:t>Moth-eye surface structure is well known for its antireflective properties and can actually be recorded holographically.</a:t>
            </a:r>
          </a:p>
          <a:p>
            <a:r>
              <a:rPr lang="en-US" smtClean="0">
                <a:latin typeface="Times New Roman" pitchFamily="18" charset="0"/>
              </a:rPr>
              <a:t>&gt;&gt;&gt;</a:t>
            </a:r>
          </a:p>
          <a:p>
            <a:r>
              <a:rPr lang="en-US" smtClean="0">
                <a:latin typeface="Times New Roman" pitchFamily="18" charset="0"/>
              </a:rPr>
              <a:t>Butterfly wings exhibit bright and saturated colors, which are often not just result of the color of the wing material, but also its very specific structure.</a:t>
            </a:r>
          </a:p>
          <a:p>
            <a:r>
              <a:rPr lang="en-US" smtClean="0">
                <a:latin typeface="Times New Roman" pitchFamily="18" charset="0"/>
              </a:rPr>
              <a:t>&gt;&gt;&gt;</a:t>
            </a:r>
          </a:p>
          <a:p>
            <a:r>
              <a:rPr lang="en-US" smtClean="0">
                <a:latin typeface="Times New Roman" pitchFamily="18" charset="0"/>
              </a:rPr>
              <a:t>So, as we can see micro and nano structured surfaces can exhibit properties typical for: adhesives, thin films, optical crystals, chemicals, and so on. </a:t>
            </a:r>
          </a:p>
          <a:p>
            <a:r>
              <a:rPr lang="en-US" smtClean="0">
                <a:latin typeface="Times New Roman" pitchFamily="18" charset="0"/>
              </a:rPr>
              <a:t>&gt;&gt;&gt; How to use similar structures in DOVIDs?</a:t>
            </a:r>
            <a:endParaRPr lang="cs-CZ" smtClean="0">
              <a:latin typeface="Times New Roman" pitchFamily="18" charset="0"/>
            </a:endParaRPr>
          </a:p>
        </p:txBody>
      </p:sp>
      <p:sp>
        <p:nvSpPr>
          <p:cNvPr id="2" name="Footer Placeholder 1"/>
          <p:cNvSpPr>
            <a:spLocks noGrp="1"/>
          </p:cNvSpPr>
          <p:nvPr>
            <p:ph type="ftr" sz="quarter" idx="10"/>
          </p:nvPr>
        </p:nvSpPr>
        <p:spPr/>
        <p:txBody>
          <a:bodyPr/>
          <a:lstStyle/>
          <a:p>
            <a:r>
              <a:rPr lang="en-US" smtClean="0"/>
              <a:t>© API Optix - Meeting APIO,IQS,APIH - March 2013</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a:xfrm>
            <a:off x="457200" y="6356350"/>
            <a:ext cx="2133600" cy="365125"/>
          </a:xfrm>
          <a:prstGeom prst="rect">
            <a:avLst/>
          </a:prstGeom>
        </p:spPr>
        <p:txBody>
          <a:bodyPr/>
          <a:lstStyle/>
          <a:p>
            <a:fld id="{8D78CF95-C7E6-4C08-9451-9460AF070ABE}" type="datetimeFigureOut">
              <a:rPr lang="cs-CZ" smtClean="0"/>
              <a:t>05/05/16</a:t>
            </a:fld>
            <a:endParaRPr lang="cs-CZ"/>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6553200" y="6356350"/>
            <a:ext cx="2133600" cy="365125"/>
          </a:xfrm>
          <a:prstGeom prst="rect">
            <a:avLst/>
          </a:prstGeom>
        </p:spPr>
        <p:txBody>
          <a:bodyPr/>
          <a:lstStyle/>
          <a:p>
            <a:fld id="{B09EB6A7-6110-4DC7-B279-FF5A847E72D7}" type="slidenum">
              <a:rPr lang="cs-CZ" smtClean="0"/>
              <a:t>‹#›</a:t>
            </a:fld>
            <a:endParaRPr lang="cs-CZ"/>
          </a:p>
        </p:txBody>
      </p:sp>
    </p:spTree>
    <p:extLst>
      <p:ext uri="{BB962C8B-B14F-4D97-AF65-F5344CB8AC3E}">
        <p14:creationId xmlns:p14="http://schemas.microsoft.com/office/powerpoint/2010/main" val="176622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a:xfrm>
            <a:off x="457200" y="6356350"/>
            <a:ext cx="2133600" cy="365125"/>
          </a:xfrm>
          <a:prstGeom prst="rect">
            <a:avLst/>
          </a:prstGeom>
        </p:spPr>
        <p:txBody>
          <a:bodyPr/>
          <a:lstStyle/>
          <a:p>
            <a:fld id="{8D78CF95-C7E6-4C08-9451-9460AF070ABE}" type="datetimeFigureOut">
              <a:rPr lang="cs-CZ" smtClean="0"/>
              <a:t>05/05/16</a:t>
            </a:fld>
            <a:endParaRPr lang="cs-CZ"/>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a:lstStyle/>
          <a:p>
            <a:endParaRPr lang="cs-CZ"/>
          </a:p>
        </p:txBody>
      </p:sp>
    </p:spTree>
    <p:extLst>
      <p:ext uri="{BB962C8B-B14F-4D97-AF65-F5344CB8AC3E}">
        <p14:creationId xmlns:p14="http://schemas.microsoft.com/office/powerpoint/2010/main" val="351242692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a:xfrm>
            <a:off x="457200" y="6356350"/>
            <a:ext cx="2133600" cy="365125"/>
          </a:xfrm>
          <a:prstGeom prst="rect">
            <a:avLst/>
          </a:prstGeom>
        </p:spPr>
        <p:txBody>
          <a:bodyPr/>
          <a:lstStyle/>
          <a:p>
            <a:fld id="{8D78CF95-C7E6-4C08-9451-9460AF070ABE}" type="datetimeFigureOut">
              <a:rPr lang="cs-CZ" smtClean="0"/>
              <a:t>05/05/16</a:t>
            </a:fld>
            <a:endParaRPr lang="cs-CZ"/>
          </a:p>
        </p:txBody>
      </p:sp>
      <p:sp>
        <p:nvSpPr>
          <p:cNvPr id="6" name="Zástupný symbol pro zápatí 5"/>
          <p:cNvSpPr>
            <a:spLocks noGrp="1"/>
          </p:cNvSpPr>
          <p:nvPr>
            <p:ph type="ftr" sz="quarter" idx="11"/>
          </p:nvPr>
        </p:nvSpPr>
        <p:spPr>
          <a:xfrm>
            <a:off x="3124200" y="6356350"/>
            <a:ext cx="2895600" cy="365125"/>
          </a:xfrm>
          <a:prstGeom prst="rect">
            <a:avLst/>
          </a:prstGeom>
        </p:spPr>
        <p:txBody>
          <a:bodyPr/>
          <a:lstStyle/>
          <a:p>
            <a:endParaRPr lang="cs-CZ"/>
          </a:p>
        </p:txBody>
      </p:sp>
      <p:sp>
        <p:nvSpPr>
          <p:cNvPr id="7" name="Zástupný symbol pro číslo snímku 6"/>
          <p:cNvSpPr>
            <a:spLocks noGrp="1"/>
          </p:cNvSpPr>
          <p:nvPr>
            <p:ph type="sldNum" sz="quarter" idx="12"/>
          </p:nvPr>
        </p:nvSpPr>
        <p:spPr>
          <a:xfrm>
            <a:off x="6553200" y="6356350"/>
            <a:ext cx="2133600" cy="365125"/>
          </a:xfrm>
          <a:prstGeom prst="rect">
            <a:avLst/>
          </a:prstGeom>
        </p:spPr>
        <p:txBody>
          <a:bodyPr/>
          <a:lstStyle/>
          <a:p>
            <a:fld id="{B09EB6A7-6110-4DC7-B279-FF5A847E72D7}" type="slidenum">
              <a:rPr lang="cs-CZ" smtClean="0"/>
              <a:t>‹#›</a:t>
            </a:fld>
            <a:endParaRPr lang="cs-CZ"/>
          </a:p>
        </p:txBody>
      </p:sp>
    </p:spTree>
    <p:extLst>
      <p:ext uri="{BB962C8B-B14F-4D97-AF65-F5344CB8AC3E}">
        <p14:creationId xmlns:p14="http://schemas.microsoft.com/office/powerpoint/2010/main" val="1126247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áze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520" y="6237312"/>
            <a:ext cx="1652016" cy="438912"/>
          </a:xfrm>
          <a:prstGeom prst="rect">
            <a:avLst/>
          </a:prstGeom>
        </p:spPr>
      </p:pic>
      <p:sp>
        <p:nvSpPr>
          <p:cNvPr id="9" name="TextovéPole 8"/>
          <p:cNvSpPr txBox="1"/>
          <p:nvPr userDrawn="1"/>
        </p:nvSpPr>
        <p:spPr>
          <a:xfrm>
            <a:off x="7668344" y="6481733"/>
            <a:ext cx="1296144" cy="246221"/>
          </a:xfrm>
          <a:prstGeom prst="rect">
            <a:avLst/>
          </a:prstGeom>
          <a:noFill/>
        </p:spPr>
        <p:txBody>
          <a:bodyPr wrap="square" rtlCol="0">
            <a:spAutoFit/>
          </a:bodyPr>
          <a:lstStyle/>
          <a:p>
            <a:pPr algn="r"/>
            <a:r>
              <a:rPr lang="cs-CZ" sz="1000" dirty="0" smtClean="0">
                <a:latin typeface="Arial" panose="020B0604020202020204" pitchFamily="34" charset="0"/>
                <a:cs typeface="Arial" panose="020B0604020202020204" pitchFamily="34" charset="0"/>
              </a:rPr>
              <a:t>23. DUBEN 2016</a:t>
            </a:r>
            <a:endParaRPr lang="cs-CZ"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8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wmv"/><Relationship Id="rId2" Type="http://schemas.openxmlformats.org/officeDocument/2006/relationships/video" Target="../media/media1.wm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2.wmv"/><Relationship Id="rId2" Type="http://schemas.openxmlformats.org/officeDocument/2006/relationships/video" Target="../media/media2.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1484784"/>
            <a:ext cx="8229600" cy="1143000"/>
          </a:xfrm>
        </p:spPr>
        <p:txBody>
          <a:bodyPr>
            <a:normAutofit fontScale="90000"/>
          </a:bodyPr>
          <a:lstStyle/>
          <a:p>
            <a:r>
              <a:rPr lang="cs-CZ" b="1" dirty="0" err="1"/>
              <a:t>n</a:t>
            </a:r>
            <a:r>
              <a:rPr lang="cs-CZ" b="1" dirty="0" err="1" smtClean="0"/>
              <a:t>ano</a:t>
            </a:r>
            <a:r>
              <a:rPr lang="cs-CZ" b="1" dirty="0" smtClean="0"/>
              <a:t> a</a:t>
            </a:r>
            <a:br>
              <a:rPr lang="cs-CZ" b="1" dirty="0" smtClean="0"/>
            </a:br>
            <a:r>
              <a:rPr lang="cs-CZ" b="1" dirty="0" smtClean="0"/>
              <a:t> </a:t>
            </a:r>
            <a:r>
              <a:rPr lang="cs-CZ" b="1" dirty="0" err="1" smtClean="0"/>
              <a:t>mikroarchitektura</a:t>
            </a:r>
            <a:r>
              <a:rPr lang="cs-CZ" b="1" dirty="0" smtClean="0"/>
              <a:t> v praxi</a:t>
            </a:r>
            <a:endParaRPr lang="cs-CZ" b="1" dirty="0"/>
          </a:p>
        </p:txBody>
      </p:sp>
      <p:sp>
        <p:nvSpPr>
          <p:cNvPr id="3" name="Podnadpis 2"/>
          <p:cNvSpPr>
            <a:spLocks noGrp="1"/>
          </p:cNvSpPr>
          <p:nvPr>
            <p:ph idx="1"/>
          </p:nvPr>
        </p:nvSpPr>
        <p:spPr>
          <a:xfrm>
            <a:off x="539552" y="3789040"/>
            <a:ext cx="8229600" cy="4525963"/>
          </a:xfrm>
        </p:spPr>
        <p:txBody>
          <a:bodyPr/>
          <a:lstStyle/>
          <a:p>
            <a:pPr algn="ctr"/>
            <a:r>
              <a:rPr lang="cs-CZ" sz="2000" dirty="0" smtClean="0"/>
              <a:t>Ing. Tomáš Těthal CSc</a:t>
            </a:r>
            <a:r>
              <a:rPr lang="cs-CZ" sz="2000" dirty="0"/>
              <a:t>.</a:t>
            </a:r>
            <a:endParaRPr lang="cs-CZ" sz="2000" dirty="0" smtClean="0"/>
          </a:p>
          <a:p>
            <a:pPr algn="ctr"/>
            <a:r>
              <a:rPr lang="cs-CZ" sz="2000" dirty="0" smtClean="0"/>
              <a:t>IQ </a:t>
            </a:r>
            <a:r>
              <a:rPr lang="cs-CZ" sz="2000" dirty="0" err="1" smtClean="0"/>
              <a:t>Structures</a:t>
            </a:r>
            <a:r>
              <a:rPr lang="cs-CZ" sz="2000" dirty="0" smtClean="0"/>
              <a:t> s.r.o.</a:t>
            </a:r>
            <a:endParaRPr lang="cs-CZ" sz="2000" dirty="0"/>
          </a:p>
        </p:txBody>
      </p:sp>
    </p:spTree>
    <p:extLst>
      <p:ext uri="{BB962C8B-B14F-4D97-AF65-F5344CB8AC3E}">
        <p14:creationId xmlns:p14="http://schemas.microsoft.com/office/powerpoint/2010/main" val="22025393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188640"/>
            <a:ext cx="8229600" cy="1143000"/>
          </a:xfrm>
        </p:spPr>
        <p:txBody>
          <a:bodyPr>
            <a:normAutofit/>
          </a:bodyPr>
          <a:lstStyle/>
          <a:p>
            <a:pPr algn="l"/>
            <a:r>
              <a:rPr lang="cs-CZ" sz="3200" dirty="0"/>
              <a:t>k</a:t>
            </a:r>
            <a:r>
              <a:rPr lang="cs-CZ" sz="3200" dirty="0" smtClean="0"/>
              <a:t>lasický 3D tisk</a:t>
            </a:r>
            <a:endParaRPr lang="cs-CZ" sz="32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731" y="1196752"/>
            <a:ext cx="8040537" cy="4525963"/>
          </a:xfrm>
          <a:ln w="12700">
            <a:solidFill>
              <a:schemeClr val="tx1"/>
            </a:solidFill>
          </a:ln>
        </p:spPr>
      </p:pic>
    </p:spTree>
    <p:extLst>
      <p:ext uri="{BB962C8B-B14F-4D97-AF65-F5344CB8AC3E}">
        <p14:creationId xmlns:p14="http://schemas.microsoft.com/office/powerpoint/2010/main" val="4576840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00809"/>
            <a:ext cx="8229600" cy="425723"/>
          </a:xfrm>
        </p:spPr>
        <p:txBody>
          <a:bodyPr>
            <a:noAutofit/>
          </a:bodyPr>
          <a:lstStyle/>
          <a:p>
            <a:pPr algn="l"/>
            <a:r>
              <a:rPr lang="cs-CZ" sz="3200" dirty="0" smtClean="0"/>
              <a:t>3D nano tiskárna  </a:t>
            </a:r>
            <a:br>
              <a:rPr lang="cs-CZ" sz="3200" dirty="0" smtClean="0"/>
            </a:br>
            <a:r>
              <a:rPr lang="cs-CZ" sz="3200" b="1" dirty="0" smtClean="0"/>
              <a:t/>
            </a:r>
            <a:br>
              <a:rPr lang="cs-CZ" sz="3200" b="1" dirty="0" smtClean="0"/>
            </a:br>
            <a:endParaRPr lang="cs-CZ" sz="3200" b="1" dirty="0"/>
          </a:p>
        </p:txBody>
      </p:sp>
      <p:sp>
        <p:nvSpPr>
          <p:cNvPr id="6" name="TextovéPole 5"/>
          <p:cNvSpPr txBox="1"/>
          <p:nvPr/>
        </p:nvSpPr>
        <p:spPr>
          <a:xfrm>
            <a:off x="251520" y="1277382"/>
            <a:ext cx="6048672" cy="369332"/>
          </a:xfrm>
          <a:prstGeom prst="rect">
            <a:avLst/>
          </a:prstGeom>
          <a:noFill/>
        </p:spPr>
        <p:txBody>
          <a:bodyPr wrap="square" rtlCol="0">
            <a:spAutoFit/>
          </a:bodyPr>
          <a:lstStyle/>
          <a:p>
            <a:r>
              <a:rPr lang="cs-CZ" dirty="0" smtClean="0"/>
              <a:t>Spolupráce IQ </a:t>
            </a:r>
            <a:r>
              <a:rPr lang="cs-CZ" dirty="0" err="1" smtClean="0"/>
              <a:t>Structures</a:t>
            </a:r>
            <a:r>
              <a:rPr lang="cs-CZ" dirty="0" smtClean="0"/>
              <a:t>, UPT AVČR, </a:t>
            </a:r>
            <a:r>
              <a:rPr lang="cs-CZ" dirty="0" err="1" smtClean="0"/>
              <a:t>Eltek</a:t>
            </a:r>
            <a:r>
              <a:rPr lang="cs-CZ" dirty="0" smtClean="0"/>
              <a:t>, APIH</a:t>
            </a:r>
            <a:endParaRPr lang="cs-CZ" dirty="0"/>
          </a:p>
        </p:txBody>
      </p:sp>
      <p:sp>
        <p:nvSpPr>
          <p:cNvPr id="7" name="TextovéPole 6"/>
          <p:cNvSpPr txBox="1"/>
          <p:nvPr/>
        </p:nvSpPr>
        <p:spPr>
          <a:xfrm>
            <a:off x="383964" y="2018326"/>
            <a:ext cx="8497192" cy="646331"/>
          </a:xfrm>
          <a:prstGeom prst="rect">
            <a:avLst/>
          </a:prstGeom>
          <a:noFill/>
        </p:spPr>
        <p:txBody>
          <a:bodyPr wrap="square" rtlCol="0">
            <a:spAutoFit/>
          </a:bodyPr>
          <a:lstStyle/>
          <a:p>
            <a:r>
              <a:rPr lang="cs-CZ" dirty="0" smtClean="0"/>
              <a:t>Tištěné struktury s rozlišením stovek nanometrů a povrchovým detailem od 50 nanometrů!</a:t>
            </a:r>
            <a:endParaRPr lang="cs-CZ" dirty="0"/>
          </a:p>
        </p:txBody>
      </p:sp>
      <p:sp>
        <p:nvSpPr>
          <p:cNvPr id="3" name="TextovéPole 2"/>
          <p:cNvSpPr txBox="1"/>
          <p:nvPr/>
        </p:nvSpPr>
        <p:spPr>
          <a:xfrm>
            <a:off x="251520" y="908050"/>
            <a:ext cx="3024336" cy="369332"/>
          </a:xfrm>
          <a:prstGeom prst="rect">
            <a:avLst/>
          </a:prstGeom>
          <a:noFill/>
        </p:spPr>
        <p:txBody>
          <a:bodyPr wrap="square" rtlCol="0">
            <a:spAutoFit/>
          </a:bodyPr>
          <a:lstStyle/>
          <a:p>
            <a:r>
              <a:rPr lang="cs-CZ" dirty="0" err="1" smtClean="0"/>
              <a:t>vyvnuto</a:t>
            </a:r>
            <a:r>
              <a:rPr lang="cs-CZ" dirty="0" smtClean="0"/>
              <a:t> </a:t>
            </a:r>
            <a:r>
              <a:rPr lang="cs-CZ" dirty="0"/>
              <a:t>v ČR !</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886014"/>
            <a:ext cx="3003257" cy="3167498"/>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902553"/>
            <a:ext cx="3918025" cy="3134420"/>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64" y="1772816"/>
            <a:ext cx="8292492" cy="460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134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143000"/>
          </a:xfrm>
        </p:spPr>
        <p:txBody>
          <a:bodyPr>
            <a:normAutofit/>
          </a:bodyPr>
          <a:lstStyle/>
          <a:p>
            <a:pPr algn="l"/>
            <a:r>
              <a:rPr lang="cs-CZ" sz="3200" dirty="0" smtClean="0"/>
              <a:t>Průmyslové množení</a:t>
            </a:r>
            <a:endParaRPr lang="cs-CZ" sz="3200" dirty="0"/>
          </a:p>
        </p:txBody>
      </p:sp>
      <p:sp>
        <p:nvSpPr>
          <p:cNvPr id="3" name="TextovéPole 2"/>
          <p:cNvSpPr txBox="1"/>
          <p:nvPr/>
        </p:nvSpPr>
        <p:spPr>
          <a:xfrm>
            <a:off x="323528" y="2132856"/>
            <a:ext cx="3365921" cy="2585323"/>
          </a:xfrm>
          <a:prstGeom prst="rect">
            <a:avLst/>
          </a:prstGeom>
          <a:noFill/>
        </p:spPr>
        <p:txBody>
          <a:bodyPr wrap="none" rtlCol="0">
            <a:spAutoFit/>
          </a:bodyPr>
          <a:lstStyle/>
          <a:p>
            <a:pPr marL="285750" indent="-285750">
              <a:buFontTx/>
              <a:buChar char="-"/>
            </a:pPr>
            <a:r>
              <a:rPr lang="cs-CZ" dirty="0" smtClean="0"/>
              <a:t>Lisováním plastů</a:t>
            </a:r>
          </a:p>
          <a:p>
            <a:pPr marL="285750" indent="-285750">
              <a:buFontTx/>
              <a:buChar char="-"/>
            </a:pPr>
            <a:endParaRPr lang="cs-CZ" dirty="0"/>
          </a:p>
          <a:p>
            <a:pPr marL="285750" indent="-285750">
              <a:buFontTx/>
              <a:buChar char="-"/>
            </a:pPr>
            <a:r>
              <a:rPr lang="cs-CZ" dirty="0" smtClean="0"/>
              <a:t>UV polymerací</a:t>
            </a:r>
          </a:p>
          <a:p>
            <a:pPr marL="285750" indent="-285750">
              <a:buFontTx/>
              <a:buChar char="-"/>
            </a:pPr>
            <a:endParaRPr lang="cs-CZ" dirty="0"/>
          </a:p>
          <a:p>
            <a:pPr marL="285750" indent="-285750">
              <a:buFontTx/>
              <a:buChar char="-"/>
            </a:pPr>
            <a:r>
              <a:rPr lang="cs-CZ" dirty="0" smtClean="0"/>
              <a:t>Elektrochemicky</a:t>
            </a:r>
          </a:p>
          <a:p>
            <a:pPr marL="285750" indent="-285750">
              <a:buFontTx/>
              <a:buChar char="-"/>
            </a:pPr>
            <a:endParaRPr lang="cs-CZ" dirty="0"/>
          </a:p>
          <a:p>
            <a:pPr marL="285750" indent="-285750">
              <a:buFontTx/>
              <a:buChar char="-"/>
            </a:pPr>
            <a:r>
              <a:rPr lang="cs-CZ" dirty="0" smtClean="0"/>
              <a:t>Odléváním speciálních keramik</a:t>
            </a:r>
          </a:p>
          <a:p>
            <a:pPr marL="285750" indent="-285750">
              <a:buFontTx/>
              <a:buChar char="-"/>
            </a:pPr>
            <a:endParaRPr lang="cs-CZ" dirty="0"/>
          </a:p>
          <a:p>
            <a:pPr marL="285750" indent="-285750">
              <a:buFontTx/>
              <a:buChar char="-"/>
            </a:pPr>
            <a:r>
              <a:rPr lang="cs-CZ" dirty="0" smtClean="0"/>
              <a:t>Speciální množení 3D struktur</a:t>
            </a:r>
            <a:endParaRPr lang="cs-CZ" dirty="0"/>
          </a:p>
        </p:txBody>
      </p:sp>
    </p:spTree>
    <p:extLst>
      <p:ext uri="{BB962C8B-B14F-4D97-AF65-F5344CB8AC3E}">
        <p14:creationId xmlns:p14="http://schemas.microsoft.com/office/powerpoint/2010/main" val="38327065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636912"/>
            <a:ext cx="3362325" cy="30099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a:xfrm>
            <a:off x="262558" y="476672"/>
            <a:ext cx="8229600" cy="1143000"/>
          </a:xfrm>
        </p:spPr>
        <p:txBody>
          <a:bodyPr>
            <a:normAutofit/>
          </a:bodyPr>
          <a:lstStyle/>
          <a:p>
            <a:pPr algn="l"/>
            <a:r>
              <a:rPr lang="cs-CZ" sz="3200" dirty="0" smtClean="0"/>
              <a:t>Využití </a:t>
            </a:r>
            <a:r>
              <a:rPr lang="cs-CZ" sz="3200" dirty="0" err="1" smtClean="0"/>
              <a:t>nano</a:t>
            </a:r>
            <a:r>
              <a:rPr lang="cs-CZ" sz="3200" dirty="0" smtClean="0"/>
              <a:t> a </a:t>
            </a:r>
            <a:r>
              <a:rPr lang="cs-CZ" sz="3200" dirty="0" err="1" smtClean="0"/>
              <a:t>mikroarchitektury</a:t>
            </a:r>
            <a:r>
              <a:rPr lang="cs-CZ" sz="3200" dirty="0" smtClean="0"/>
              <a:t> v praxi</a:t>
            </a:r>
            <a:endParaRPr lang="cs-CZ" sz="3200" dirty="0"/>
          </a:p>
        </p:txBody>
      </p:sp>
      <p:pic>
        <p:nvPicPr>
          <p:cNvPr id="4" name="Picture 4" descr="http://www.hero-ledstore.com/images/categories/10w_led_lens.jpg"/>
          <p:cNvPicPr/>
          <p:nvPr/>
        </p:nvPicPr>
        <p:blipFill>
          <a:blip r:embed="rId3">
            <a:extLst>
              <a:ext uri="{28A0092B-C50C-407E-A947-70E740481C1C}">
                <a14:useLocalDpi xmlns:a14="http://schemas.microsoft.com/office/drawing/2010/main" val="0"/>
              </a:ext>
            </a:extLst>
          </a:blip>
          <a:srcRect/>
          <a:stretch>
            <a:fillRect/>
          </a:stretch>
        </p:blipFill>
        <p:spPr bwMode="auto">
          <a:xfrm>
            <a:off x="971600" y="2636912"/>
            <a:ext cx="3333750" cy="30003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328005" y="1705198"/>
            <a:ext cx="2199577" cy="461665"/>
          </a:xfrm>
          <a:prstGeom prst="rect">
            <a:avLst/>
          </a:prstGeom>
          <a:noFill/>
        </p:spPr>
        <p:txBody>
          <a:bodyPr wrap="none" rtlCol="0">
            <a:spAutoFit/>
          </a:bodyPr>
          <a:lstStyle/>
          <a:p>
            <a:r>
              <a:rPr lang="cs-CZ" sz="2400" dirty="0" smtClean="0"/>
              <a:t>PLOCHÁ OPTIKA</a:t>
            </a:r>
          </a:p>
        </p:txBody>
      </p:sp>
      <p:sp>
        <p:nvSpPr>
          <p:cNvPr id="8" name="TextovéPole 7"/>
          <p:cNvSpPr txBox="1"/>
          <p:nvPr/>
        </p:nvSpPr>
        <p:spPr>
          <a:xfrm>
            <a:off x="5532106" y="2658119"/>
            <a:ext cx="2160240" cy="369332"/>
          </a:xfrm>
          <a:prstGeom prst="rect">
            <a:avLst/>
          </a:prstGeom>
          <a:noFill/>
        </p:spPr>
        <p:txBody>
          <a:bodyPr wrap="square" rtlCol="0">
            <a:spAutoFit/>
          </a:bodyPr>
          <a:lstStyle/>
          <a:p>
            <a:r>
              <a:rPr lang="cs-CZ" dirty="0" smtClean="0">
                <a:solidFill>
                  <a:schemeClr val="bg1"/>
                </a:solidFill>
              </a:rPr>
              <a:t>tímto</a:t>
            </a:r>
            <a:endParaRPr lang="cs-CZ" dirty="0">
              <a:solidFill>
                <a:schemeClr val="bg1"/>
              </a:solidFill>
            </a:endParaRPr>
          </a:p>
        </p:txBody>
      </p:sp>
      <p:sp>
        <p:nvSpPr>
          <p:cNvPr id="9" name="TextovéPole 8"/>
          <p:cNvSpPr txBox="1"/>
          <p:nvPr/>
        </p:nvSpPr>
        <p:spPr>
          <a:xfrm>
            <a:off x="1763688" y="2677358"/>
            <a:ext cx="2160240" cy="369332"/>
          </a:xfrm>
          <a:prstGeom prst="rect">
            <a:avLst/>
          </a:prstGeom>
          <a:noFill/>
        </p:spPr>
        <p:txBody>
          <a:bodyPr wrap="square" rtlCol="0">
            <a:spAutoFit/>
          </a:bodyPr>
          <a:lstStyle/>
          <a:p>
            <a:pPr algn="ctr"/>
            <a:r>
              <a:rPr lang="cs-CZ" dirty="0" smtClean="0"/>
              <a:t>Nahrazujeme toto</a:t>
            </a:r>
            <a:endParaRPr lang="cs-CZ" dirty="0"/>
          </a:p>
        </p:txBody>
      </p:sp>
      <p:cxnSp>
        <p:nvCxnSpPr>
          <p:cNvPr id="11" name="Přímá spojnice se šipkou 10"/>
          <p:cNvCxnSpPr/>
          <p:nvPr/>
        </p:nvCxnSpPr>
        <p:spPr>
          <a:xfrm>
            <a:off x="3799769" y="2862024"/>
            <a:ext cx="17281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8067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2840" y="476672"/>
            <a:ext cx="8229600" cy="629815"/>
          </a:xfrm>
        </p:spPr>
        <p:txBody>
          <a:bodyPr>
            <a:normAutofit/>
          </a:bodyPr>
          <a:lstStyle/>
          <a:p>
            <a:pPr algn="l"/>
            <a:r>
              <a:rPr lang="cs-CZ" sz="3200" dirty="0" smtClean="0"/>
              <a:t>Aplikace ploché optiky </a:t>
            </a:r>
            <a:endParaRPr lang="cs-CZ" sz="32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44" t="7597" r="16540" b="11628"/>
          <a:stretch/>
        </p:blipFill>
        <p:spPr bwMode="auto">
          <a:xfrm>
            <a:off x="611559" y="2132856"/>
            <a:ext cx="3888433" cy="294756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ovéPole 4"/>
          <p:cNvSpPr txBox="1"/>
          <p:nvPr/>
        </p:nvSpPr>
        <p:spPr>
          <a:xfrm>
            <a:off x="1079611" y="1611181"/>
            <a:ext cx="2952328" cy="369332"/>
          </a:xfrm>
          <a:prstGeom prst="rect">
            <a:avLst/>
          </a:prstGeom>
          <a:noFill/>
        </p:spPr>
        <p:txBody>
          <a:bodyPr wrap="square" rtlCol="0">
            <a:spAutoFit/>
          </a:bodyPr>
          <a:lstStyle/>
          <a:p>
            <a:pPr algn="ctr"/>
            <a:r>
              <a:rPr lang="cs-CZ" dirty="0" smtClean="0"/>
              <a:t>Optika pro LED osvětlení</a:t>
            </a:r>
            <a:endParaRPr lang="cs-CZ"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10" t="43663" r="45440" b="25920"/>
          <a:stretch/>
        </p:blipFill>
        <p:spPr bwMode="auto">
          <a:xfrm>
            <a:off x="3635896" y="3933056"/>
            <a:ext cx="4943789" cy="208601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ovéPole 6"/>
          <p:cNvSpPr txBox="1"/>
          <p:nvPr/>
        </p:nvSpPr>
        <p:spPr>
          <a:xfrm>
            <a:off x="4391979" y="3455287"/>
            <a:ext cx="3431621" cy="369332"/>
          </a:xfrm>
          <a:prstGeom prst="rect">
            <a:avLst/>
          </a:prstGeom>
          <a:noFill/>
        </p:spPr>
        <p:txBody>
          <a:bodyPr wrap="square" rtlCol="0">
            <a:spAutoFit/>
          </a:bodyPr>
          <a:lstStyle/>
          <a:p>
            <a:pPr algn="ctr"/>
            <a:r>
              <a:rPr lang="cs-CZ" dirty="0" smtClean="0"/>
              <a:t>Optika  LED světla automobilů</a:t>
            </a:r>
            <a:endParaRPr lang="cs-CZ" dirty="0"/>
          </a:p>
        </p:txBody>
      </p:sp>
    </p:spTree>
    <p:extLst>
      <p:ext uri="{BB962C8B-B14F-4D97-AF65-F5344CB8AC3E}">
        <p14:creationId xmlns:p14="http://schemas.microsoft.com/office/powerpoint/2010/main" val="18087055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01769" y="1916832"/>
            <a:ext cx="4140462" cy="576064"/>
          </a:xfrm>
        </p:spPr>
        <p:txBody>
          <a:bodyPr>
            <a:normAutofit/>
          </a:bodyPr>
          <a:lstStyle/>
          <a:p>
            <a:pPr marL="0" indent="0" algn="ctr">
              <a:buNone/>
            </a:pPr>
            <a:r>
              <a:rPr lang="cs-CZ" sz="2400" dirty="0" smtClean="0"/>
              <a:t>Bezpečnostní optické prvky</a:t>
            </a:r>
          </a:p>
          <a:p>
            <a:pPr algn="ctr"/>
            <a:endParaRPr lang="cs-CZ" sz="2400" dirty="0"/>
          </a:p>
        </p:txBody>
      </p:sp>
      <p:pic>
        <p:nvPicPr>
          <p:cNvPr id="11267" name="Picture 3" descr="d:\Users\Tomas\Documents\AAA API OPTIX\CAPEX\ELTEK\Image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6" t="13427" r="20960" b="5991"/>
          <a:stretch/>
        </p:blipFill>
        <p:spPr bwMode="auto">
          <a:xfrm>
            <a:off x="599676" y="2593019"/>
            <a:ext cx="3724328" cy="35002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91913" y="2589130"/>
            <a:ext cx="3500280" cy="3508058"/>
          </a:xfrm>
          <a:prstGeom prst="rect">
            <a:avLst/>
          </a:prstGeom>
          <a:ln w="12700">
            <a:solidFill>
              <a:schemeClr val="tx1"/>
            </a:solidFill>
          </a:ln>
        </p:spPr>
      </p:pic>
      <p:sp>
        <p:nvSpPr>
          <p:cNvPr id="10" name="TextovéPole 9"/>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sp>
        <p:nvSpPr>
          <p:cNvPr id="11" name="Nadpis 1"/>
          <p:cNvSpPr>
            <a:spLocks noGrp="1"/>
          </p:cNvSpPr>
          <p:nvPr>
            <p:ph type="title"/>
          </p:nvPr>
        </p:nvSpPr>
        <p:spPr>
          <a:xfrm>
            <a:off x="374848" y="1196752"/>
            <a:ext cx="8229600" cy="504056"/>
          </a:xfrm>
        </p:spPr>
        <p:txBody>
          <a:bodyPr>
            <a:normAutofit fontScale="90000"/>
          </a:bodyPr>
          <a:lstStyle/>
          <a:p>
            <a:pPr algn="l"/>
            <a:r>
              <a:rPr lang="cs-CZ" sz="2800" dirty="0" smtClean="0"/>
              <a:t>Ochrana proti padělání</a:t>
            </a:r>
            <a:endParaRPr lang="cs-CZ" sz="2800" dirty="0"/>
          </a:p>
        </p:txBody>
      </p:sp>
    </p:spTree>
    <p:extLst>
      <p:ext uri="{BB962C8B-B14F-4D97-AF65-F5344CB8AC3E}">
        <p14:creationId xmlns:p14="http://schemas.microsoft.com/office/powerpoint/2010/main" val="35918240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sp>
        <p:nvSpPr>
          <p:cNvPr id="2" name="Nadpis 1"/>
          <p:cNvSpPr>
            <a:spLocks noGrp="1"/>
          </p:cNvSpPr>
          <p:nvPr>
            <p:ph type="title"/>
          </p:nvPr>
        </p:nvSpPr>
        <p:spPr>
          <a:xfrm>
            <a:off x="374848" y="1196752"/>
            <a:ext cx="8229600" cy="504056"/>
          </a:xfrm>
        </p:spPr>
        <p:txBody>
          <a:bodyPr>
            <a:normAutofit fontScale="90000"/>
          </a:bodyPr>
          <a:lstStyle/>
          <a:p>
            <a:pPr algn="l"/>
            <a:r>
              <a:rPr lang="cs-CZ" sz="2800" dirty="0" smtClean="0"/>
              <a:t>Ochrana proti padělání</a:t>
            </a:r>
            <a:endParaRPr lang="cs-CZ" sz="2800" dirty="0"/>
          </a:p>
        </p:txBody>
      </p:sp>
      <p:sp>
        <p:nvSpPr>
          <p:cNvPr id="3" name="Zástupný symbol pro obsah 2"/>
          <p:cNvSpPr>
            <a:spLocks noGrp="1"/>
          </p:cNvSpPr>
          <p:nvPr>
            <p:ph idx="1"/>
          </p:nvPr>
        </p:nvSpPr>
        <p:spPr>
          <a:xfrm>
            <a:off x="2392945" y="1928812"/>
            <a:ext cx="4358110" cy="748680"/>
          </a:xfrm>
        </p:spPr>
        <p:txBody>
          <a:bodyPr/>
          <a:lstStyle/>
          <a:p>
            <a:pPr marL="0" indent="0">
              <a:buNone/>
            </a:pPr>
            <a:r>
              <a:rPr lang="cs-CZ" sz="2400" dirty="0" err="1" smtClean="0"/>
              <a:t>Plasmonické</a:t>
            </a:r>
            <a:r>
              <a:rPr lang="cs-CZ" sz="2400" dirty="0" smtClean="0"/>
              <a:t> struktury</a:t>
            </a:r>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287" y="2708920"/>
            <a:ext cx="3377183" cy="336745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47" y="3049620"/>
            <a:ext cx="42957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2587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412005" y="1916832"/>
            <a:ext cx="2319994" cy="461665"/>
          </a:xfrm>
          <a:prstGeom prst="rect">
            <a:avLst/>
          </a:prstGeom>
          <a:noFill/>
        </p:spPr>
        <p:txBody>
          <a:bodyPr wrap="none" rtlCol="0">
            <a:spAutoFit/>
          </a:bodyPr>
          <a:lstStyle/>
          <a:p>
            <a:pPr algn="ctr"/>
            <a:r>
              <a:rPr lang="cs-CZ" sz="2400" dirty="0" smtClean="0"/>
              <a:t>Tkáňové náhrady</a:t>
            </a:r>
            <a:endParaRPr lang="cs-CZ" sz="2400"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564904"/>
            <a:ext cx="3810000" cy="2709664"/>
          </a:xfrm>
          <a:prstGeom prst="rect">
            <a:avLst/>
          </a:prstGeom>
          <a:ln w="12700">
            <a:solidFill>
              <a:schemeClr val="tx1"/>
            </a:solidFill>
          </a:ln>
        </p:spPr>
      </p:pic>
      <p:sp>
        <p:nvSpPr>
          <p:cNvPr id="6" name="TextovéPole 5"/>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590998"/>
            <a:ext cx="3810000" cy="268357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760951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16832"/>
            <a:ext cx="8229600" cy="576064"/>
          </a:xfrm>
        </p:spPr>
        <p:txBody>
          <a:bodyPr>
            <a:normAutofit/>
          </a:bodyPr>
          <a:lstStyle/>
          <a:p>
            <a:r>
              <a:rPr lang="cs-CZ" sz="2400" dirty="0" smtClean="0"/>
              <a:t>Nové materiály</a:t>
            </a:r>
            <a:endParaRPr lang="cs-CZ" sz="2400" dirty="0"/>
          </a:p>
        </p:txBody>
      </p:sp>
      <p:pic>
        <p:nvPicPr>
          <p:cNvPr id="8" name="Obrázek 7"/>
          <p:cNvPicPr/>
          <p:nvPr/>
        </p:nvPicPr>
        <p:blipFill rotWithShape="1">
          <a:blip r:embed="rId2"/>
          <a:srcRect l="30883" t="11373" r="29851" b="7255"/>
          <a:stretch/>
        </p:blipFill>
        <p:spPr bwMode="auto">
          <a:xfrm rot="19919572">
            <a:off x="5087150" y="2941364"/>
            <a:ext cx="2260600" cy="2635250"/>
          </a:xfrm>
          <a:prstGeom prst="rect">
            <a:avLst/>
          </a:prstGeom>
          <a:ln>
            <a:noFill/>
          </a:ln>
          <a:extLst>
            <a:ext uri="{53640926-AAD7-44d8-BBD7-CCE9431645EC}">
              <a14:shadowObscured xmlns:a14="http://schemas.microsoft.com/office/drawing/2010/main"/>
            </a:ext>
          </a:extLst>
        </p:spPr>
      </p:pic>
      <p:sp>
        <p:nvSpPr>
          <p:cNvPr id="6" name="TextovéPole 5"/>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08920"/>
            <a:ext cx="2809875"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0501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9049"/>
            <a:ext cx="8229600" cy="1143000"/>
          </a:xfrm>
        </p:spPr>
        <p:txBody>
          <a:bodyPr>
            <a:normAutofit/>
          </a:bodyPr>
          <a:lstStyle/>
          <a:p>
            <a:r>
              <a:rPr lang="cs-CZ" sz="2400" dirty="0" err="1" smtClean="0"/>
              <a:t>Mikromechanika</a:t>
            </a:r>
            <a:endParaRPr lang="cs-CZ" sz="24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4" t="12455" r="37545" b="15458"/>
          <a:stretch/>
        </p:blipFill>
        <p:spPr bwMode="auto">
          <a:xfrm>
            <a:off x="2330356" y="2636912"/>
            <a:ext cx="4483288" cy="294496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ovéPole 4"/>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spTree>
    <p:extLst>
      <p:ext uri="{BB962C8B-B14F-4D97-AF65-F5344CB8AC3E}">
        <p14:creationId xmlns:p14="http://schemas.microsoft.com/office/powerpoint/2010/main" val="26892641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980728"/>
            <a:ext cx="7772400" cy="1470025"/>
          </a:xfrm>
        </p:spPr>
        <p:txBody>
          <a:bodyPr>
            <a:noAutofit/>
          </a:bodyPr>
          <a:lstStyle/>
          <a:p>
            <a:r>
              <a:rPr lang="cs-CZ" sz="2400" b="1" dirty="0" smtClean="0"/>
              <a:t>IQ Structures s.r.o. </a:t>
            </a:r>
            <a:r>
              <a:rPr lang="cs-CZ" sz="2400" dirty="0" smtClean="0"/>
              <a:t>se soustřeďuje na vývoj, průmyslovou výrobu a  využití </a:t>
            </a:r>
            <a:r>
              <a:rPr lang="cs-CZ" sz="2400" dirty="0" err="1" smtClean="0"/>
              <a:t>nano</a:t>
            </a:r>
            <a:r>
              <a:rPr lang="cs-CZ" sz="2400" dirty="0" smtClean="0"/>
              <a:t> a </a:t>
            </a:r>
            <a:r>
              <a:rPr lang="cs-CZ" sz="2400" dirty="0" err="1" smtClean="0"/>
              <a:t>mikrostrukturovaných</a:t>
            </a:r>
            <a:r>
              <a:rPr lang="cs-CZ" sz="2400" dirty="0" smtClean="0"/>
              <a:t> materiálů</a:t>
            </a:r>
            <a:br>
              <a:rPr lang="cs-CZ" sz="2400" dirty="0" smtClean="0"/>
            </a:br>
            <a:r>
              <a:rPr lang="cs-CZ" sz="2400" dirty="0" smtClean="0"/>
              <a:t/>
            </a:r>
            <a:br>
              <a:rPr lang="cs-CZ" sz="2400" dirty="0" smtClean="0"/>
            </a:br>
            <a:r>
              <a:rPr lang="cs-CZ" sz="2400" b="1" dirty="0" smtClean="0"/>
              <a:t>Řízená architektura </a:t>
            </a:r>
            <a:r>
              <a:rPr lang="cs-CZ" sz="2400" dirty="0" smtClean="0"/>
              <a:t>hmoty s detailem od 10 nanometrů do několika desítek mikrometrů (do velikosti průměru lidského vlasu)</a:t>
            </a:r>
            <a:br>
              <a:rPr lang="cs-CZ" sz="2400" dirty="0" smtClean="0"/>
            </a:br>
            <a:r>
              <a:rPr lang="cs-CZ" sz="2400" dirty="0"/>
              <a:t/>
            </a:r>
            <a:br>
              <a:rPr lang="cs-CZ" sz="2400" dirty="0"/>
            </a:br>
            <a:r>
              <a:rPr lang="cs-CZ" sz="2400" b="1" dirty="0" smtClean="0"/>
              <a:t>Chytrá architektura </a:t>
            </a:r>
            <a:r>
              <a:rPr lang="cs-CZ" sz="2400" dirty="0" smtClean="0"/>
              <a:t>zvyšuje užitné vlastnosti a  dodává nové funkce jinak běžným materiálům</a:t>
            </a:r>
            <a:br>
              <a:rPr lang="cs-CZ" sz="2400" dirty="0" smtClean="0"/>
            </a:br>
            <a:endParaRPr lang="cs-CZ" sz="2400" dirty="0"/>
          </a:p>
        </p:txBody>
      </p:sp>
      <p:pic>
        <p:nvPicPr>
          <p:cNvPr id="4" name="Zástupný symbol pro obsa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4725144"/>
            <a:ext cx="2016224" cy="1241239"/>
          </a:xfrm>
          <a:prstGeom prst="rect">
            <a:avLst/>
          </a:prstGeom>
        </p:spPr>
      </p:pic>
    </p:spTree>
    <p:extLst>
      <p:ext uri="{BB962C8B-B14F-4D97-AF65-F5344CB8AC3E}">
        <p14:creationId xmlns:p14="http://schemas.microsoft.com/office/powerpoint/2010/main" val="25808130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16832"/>
            <a:ext cx="8229600" cy="504056"/>
          </a:xfrm>
        </p:spPr>
        <p:txBody>
          <a:bodyPr>
            <a:normAutofit/>
          </a:bodyPr>
          <a:lstStyle/>
          <a:p>
            <a:r>
              <a:rPr lang="cs-CZ" sz="2400" dirty="0" smtClean="0"/>
              <a:t>MIKROCHEMICKÉ PROCESY</a:t>
            </a:r>
            <a:endParaRPr lang="cs-CZ" sz="2400" dirty="0"/>
          </a:p>
        </p:txBody>
      </p:sp>
      <p:pic>
        <p:nvPicPr>
          <p:cNvPr id="6" name="Zástupný symbol pro obsah 3"/>
          <p:cNvPicPr>
            <a:picLocks noGrp="1"/>
          </p:cNvPicPr>
          <p:nvPr>
            <p:ph idx="1"/>
          </p:nvPr>
        </p:nvPicPr>
        <p:blipFill rotWithShape="1">
          <a:blip r:embed="rId2"/>
          <a:srcRect l="26554" t="12570" r="26937" b="9776"/>
          <a:stretch/>
        </p:blipFill>
        <p:spPr bwMode="auto">
          <a:xfrm>
            <a:off x="626741" y="2979544"/>
            <a:ext cx="3777678" cy="2553147"/>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3"/>
          <a:srcRect l="29943" t="48436" r="23784" b="14972"/>
          <a:stretch/>
        </p:blipFill>
        <p:spPr bwMode="auto">
          <a:xfrm>
            <a:off x="4440362" y="2996952"/>
            <a:ext cx="3863675" cy="2376264"/>
          </a:xfrm>
          <a:prstGeom prst="rect">
            <a:avLst/>
          </a:prstGeom>
          <a:ln>
            <a:noFill/>
          </a:ln>
          <a:extLst>
            <a:ext uri="{53640926-AAD7-44d8-BBD7-CCE9431645EC}">
              <a14:shadowObscured xmlns:a14="http://schemas.microsoft.com/office/drawing/2010/main"/>
            </a:ext>
          </a:extLst>
        </p:spPr>
      </p:pic>
      <p:sp>
        <p:nvSpPr>
          <p:cNvPr id="10" name="TextovéPole 9"/>
          <p:cNvSpPr txBox="1"/>
          <p:nvPr/>
        </p:nvSpPr>
        <p:spPr>
          <a:xfrm>
            <a:off x="5292080" y="2492896"/>
            <a:ext cx="2160240" cy="369332"/>
          </a:xfrm>
          <a:prstGeom prst="rect">
            <a:avLst/>
          </a:prstGeom>
          <a:noFill/>
        </p:spPr>
        <p:txBody>
          <a:bodyPr wrap="square" rtlCol="0">
            <a:spAutoFit/>
          </a:bodyPr>
          <a:lstStyle/>
          <a:p>
            <a:pPr algn="ctr"/>
            <a:r>
              <a:rPr lang="cs-CZ" dirty="0" smtClean="0"/>
              <a:t>Senzory</a:t>
            </a:r>
            <a:endParaRPr lang="cs-CZ" dirty="0"/>
          </a:p>
        </p:txBody>
      </p:sp>
      <p:sp>
        <p:nvSpPr>
          <p:cNvPr id="11" name="TextovéPole 10"/>
          <p:cNvSpPr txBox="1"/>
          <p:nvPr/>
        </p:nvSpPr>
        <p:spPr>
          <a:xfrm>
            <a:off x="1043608" y="2486600"/>
            <a:ext cx="2943944" cy="369332"/>
          </a:xfrm>
          <a:prstGeom prst="rect">
            <a:avLst/>
          </a:prstGeom>
          <a:noFill/>
        </p:spPr>
        <p:txBody>
          <a:bodyPr wrap="square" rtlCol="0">
            <a:spAutoFit/>
          </a:bodyPr>
          <a:lstStyle/>
          <a:p>
            <a:pPr algn="ctr"/>
            <a:r>
              <a:rPr lang="cs-CZ" dirty="0" smtClean="0"/>
              <a:t>Mikrochemické výroby</a:t>
            </a:r>
            <a:endParaRPr lang="cs-CZ" dirty="0"/>
          </a:p>
        </p:txBody>
      </p:sp>
      <p:sp>
        <p:nvSpPr>
          <p:cNvPr id="9" name="TextovéPole 8"/>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spTree>
    <p:extLst>
      <p:ext uri="{BB962C8B-B14F-4D97-AF65-F5344CB8AC3E}">
        <p14:creationId xmlns:p14="http://schemas.microsoft.com/office/powerpoint/2010/main" val="38837672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16832"/>
            <a:ext cx="8229600" cy="648072"/>
          </a:xfrm>
        </p:spPr>
        <p:txBody>
          <a:bodyPr>
            <a:normAutofit/>
          </a:bodyPr>
          <a:lstStyle/>
          <a:p>
            <a:r>
              <a:rPr lang="cs-CZ" sz="2400" dirty="0" smtClean="0"/>
              <a:t>Tištěná elektronika</a:t>
            </a:r>
            <a:endParaRPr lang="cs-CZ" sz="2400" dirty="0"/>
          </a:p>
        </p:txBody>
      </p:sp>
      <p:sp>
        <p:nvSpPr>
          <p:cNvPr id="11" name="TextovéPole 10"/>
          <p:cNvSpPr txBox="1"/>
          <p:nvPr/>
        </p:nvSpPr>
        <p:spPr>
          <a:xfrm>
            <a:off x="2195736" y="2408030"/>
            <a:ext cx="4752528" cy="369332"/>
          </a:xfrm>
          <a:prstGeom prst="rect">
            <a:avLst/>
          </a:prstGeom>
          <a:noFill/>
        </p:spPr>
        <p:txBody>
          <a:bodyPr wrap="square" rtlCol="0">
            <a:spAutoFit/>
          </a:bodyPr>
          <a:lstStyle/>
          <a:p>
            <a:pPr algn="ctr"/>
            <a:r>
              <a:rPr lang="cs-CZ" dirty="0" smtClean="0"/>
              <a:t>Tištěné elektronické součástky, čipy, e-papír  …</a:t>
            </a:r>
            <a:endParaRPr lang="cs-CZ" dirty="0"/>
          </a:p>
        </p:txBody>
      </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54942" t="-2837" r="1127" b="-1"/>
          <a:stretch/>
        </p:blipFill>
        <p:spPr>
          <a:xfrm>
            <a:off x="2873515" y="2708920"/>
            <a:ext cx="3396969" cy="2915693"/>
          </a:xfrm>
          <a:prstGeom prst="rect">
            <a:avLst/>
          </a:prstGeom>
        </p:spPr>
      </p:pic>
      <p:sp>
        <p:nvSpPr>
          <p:cNvPr id="6" name="TextovéPole 5"/>
          <p:cNvSpPr txBox="1"/>
          <p:nvPr/>
        </p:nvSpPr>
        <p:spPr>
          <a:xfrm>
            <a:off x="323528" y="476672"/>
            <a:ext cx="6981976" cy="1077218"/>
          </a:xfrm>
          <a:prstGeom prst="rect">
            <a:avLst/>
          </a:prstGeom>
          <a:noFill/>
        </p:spPr>
        <p:txBody>
          <a:bodyPr wrap="none" rtlCol="0">
            <a:spAutoFit/>
          </a:bodyPr>
          <a:lstStyle/>
          <a:p>
            <a:r>
              <a:rPr lang="cs-CZ" sz="3200" dirty="0"/>
              <a:t>Využití nano a </a:t>
            </a:r>
            <a:r>
              <a:rPr lang="cs-CZ" sz="3200" dirty="0" err="1"/>
              <a:t>mikroarchitektury</a:t>
            </a:r>
            <a:r>
              <a:rPr lang="cs-CZ" sz="3200" dirty="0"/>
              <a:t> v praxi</a:t>
            </a:r>
          </a:p>
          <a:p>
            <a:endParaRPr lang="cs-CZ" sz="3200" dirty="0"/>
          </a:p>
        </p:txBody>
      </p:sp>
    </p:spTree>
    <p:extLst>
      <p:ext uri="{BB962C8B-B14F-4D97-AF65-F5344CB8AC3E}">
        <p14:creationId xmlns:p14="http://schemas.microsoft.com/office/powerpoint/2010/main" val="20850433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143000"/>
          </a:xfrm>
        </p:spPr>
        <p:txBody>
          <a:bodyPr>
            <a:normAutofit/>
          </a:bodyPr>
          <a:lstStyle/>
          <a:p>
            <a:pPr algn="l"/>
            <a:r>
              <a:rPr lang="cs-CZ" sz="3200" dirty="0" smtClean="0"/>
              <a:t>Další aplikace</a:t>
            </a:r>
            <a:endParaRPr lang="cs-CZ" sz="3200" dirty="0"/>
          </a:p>
        </p:txBody>
      </p:sp>
      <p:sp>
        <p:nvSpPr>
          <p:cNvPr id="3" name="Zástupný symbol pro obsah 2"/>
          <p:cNvSpPr>
            <a:spLocks noGrp="1"/>
          </p:cNvSpPr>
          <p:nvPr>
            <p:ph idx="1"/>
          </p:nvPr>
        </p:nvSpPr>
        <p:spPr/>
        <p:txBody>
          <a:bodyPr>
            <a:normAutofit/>
          </a:bodyPr>
          <a:lstStyle/>
          <a:p>
            <a:r>
              <a:rPr lang="cs-CZ" sz="2800" dirty="0" smtClean="0"/>
              <a:t>Povrchové úpravy (obtékání, </a:t>
            </a:r>
            <a:r>
              <a:rPr lang="cs-CZ" sz="2800" dirty="0" err="1" smtClean="0"/>
              <a:t>smáčivost</a:t>
            </a:r>
            <a:r>
              <a:rPr lang="cs-CZ" sz="2800" dirty="0" smtClean="0"/>
              <a:t>,…)</a:t>
            </a:r>
          </a:p>
          <a:p>
            <a:r>
              <a:rPr lang="cs-CZ" sz="2800" dirty="0" smtClean="0"/>
              <a:t>Speciální elektrody</a:t>
            </a:r>
          </a:p>
          <a:p>
            <a:r>
              <a:rPr lang="cs-CZ" sz="2800" dirty="0" smtClean="0"/>
              <a:t>Strukturované podklady pro katalytické procesy</a:t>
            </a:r>
          </a:p>
          <a:p>
            <a:r>
              <a:rPr lang="cs-CZ" sz="2800" dirty="0" smtClean="0"/>
              <a:t>Displeje</a:t>
            </a:r>
          </a:p>
          <a:p>
            <a:r>
              <a:rPr lang="cs-CZ" sz="2800" dirty="0" smtClean="0"/>
              <a:t>Optické čipy</a:t>
            </a:r>
          </a:p>
          <a:p>
            <a:r>
              <a:rPr lang="cs-CZ" sz="2800" dirty="0" smtClean="0"/>
              <a:t>………… </a:t>
            </a:r>
            <a:endParaRPr lang="cs-CZ" sz="2800" dirty="0"/>
          </a:p>
        </p:txBody>
      </p:sp>
    </p:spTree>
    <p:extLst>
      <p:ext uri="{BB962C8B-B14F-4D97-AF65-F5344CB8AC3E}">
        <p14:creationId xmlns:p14="http://schemas.microsoft.com/office/powerpoint/2010/main" val="29401941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44824"/>
            <a:ext cx="8229600" cy="1143000"/>
          </a:xfrm>
        </p:spPr>
        <p:txBody>
          <a:bodyPr>
            <a:normAutofit/>
          </a:bodyPr>
          <a:lstStyle/>
          <a:p>
            <a:r>
              <a:rPr lang="cs-CZ" sz="3200" dirty="0" smtClean="0"/>
              <a:t>Nejsme první …….</a:t>
            </a:r>
            <a:endParaRPr lang="cs-CZ" sz="3200" dirty="0"/>
          </a:p>
        </p:txBody>
      </p:sp>
    </p:spTree>
    <p:extLst>
      <p:ext uri="{BB962C8B-B14F-4D97-AF65-F5344CB8AC3E}">
        <p14:creationId xmlns:p14="http://schemas.microsoft.com/office/powerpoint/2010/main" val="19283130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3" name="Text Box 12"/>
          <p:cNvSpPr txBox="1">
            <a:spLocks noChangeArrowheads="1"/>
          </p:cNvSpPr>
          <p:nvPr/>
        </p:nvSpPr>
        <p:spPr bwMode="auto">
          <a:xfrm>
            <a:off x="2023673" y="1026827"/>
            <a:ext cx="164160" cy="313953"/>
          </a:xfrm>
          <a:prstGeom prst="rect">
            <a:avLst/>
          </a:prstGeom>
          <a:noFill/>
          <a:ln w="9525">
            <a:noFill/>
            <a:round/>
            <a:headEnd/>
            <a:tailEnd/>
          </a:ln>
        </p:spPr>
        <p:txBody>
          <a:bodyPr wrap="none" lIns="82945" tIns="41473" rIns="82945" bIns="41473" anchor="ctr"/>
          <a:lstStyle/>
          <a:p>
            <a:endParaRPr lang="cs-CZ"/>
          </a:p>
        </p:txBody>
      </p:sp>
      <p:grpSp>
        <p:nvGrpSpPr>
          <p:cNvPr id="7230" name="Group 62"/>
          <p:cNvGrpSpPr>
            <a:grpSpLocks/>
          </p:cNvGrpSpPr>
          <p:nvPr/>
        </p:nvGrpSpPr>
        <p:grpSpPr bwMode="auto">
          <a:xfrm>
            <a:off x="401472" y="1098214"/>
            <a:ext cx="4400590" cy="2230522"/>
            <a:chOff x="544" y="1090"/>
            <a:chExt cx="3130" cy="1639"/>
          </a:xfrm>
          <a:solidFill>
            <a:schemeClr val="tx2">
              <a:lumMod val="20000"/>
              <a:lumOff val="80000"/>
            </a:schemeClr>
          </a:solidFill>
        </p:grpSpPr>
        <p:sp>
          <p:nvSpPr>
            <p:cNvPr id="7171" name="AutoShape 10"/>
            <p:cNvSpPr>
              <a:spLocks noChangeArrowheads="1"/>
            </p:cNvSpPr>
            <p:nvPr/>
          </p:nvSpPr>
          <p:spPr bwMode="auto">
            <a:xfrm>
              <a:off x="544" y="1090"/>
              <a:ext cx="3130" cy="1639"/>
            </a:xfrm>
            <a:prstGeom prst="roundRect">
              <a:avLst>
                <a:gd name="adj" fmla="val 42"/>
              </a:avLst>
            </a:prstGeom>
            <a:grpFill/>
            <a:ln w="9360">
              <a:solidFill>
                <a:srgbClr val="000000"/>
              </a:solidFill>
              <a:round/>
              <a:headEnd/>
              <a:tailEnd/>
            </a:ln>
          </p:spPr>
          <p:txBody>
            <a:bodyPr wrap="none" anchor="ctr"/>
            <a:lstStyle/>
            <a:p>
              <a:endParaRPr lang="cs-CZ"/>
            </a:p>
          </p:txBody>
        </p:sp>
        <p:sp>
          <p:nvSpPr>
            <p:cNvPr id="7175" name="Text Box 14"/>
            <p:cNvSpPr txBox="1">
              <a:spLocks noChangeArrowheads="1"/>
            </p:cNvSpPr>
            <p:nvPr/>
          </p:nvSpPr>
          <p:spPr bwMode="auto">
            <a:xfrm>
              <a:off x="590" y="1152"/>
              <a:ext cx="3039" cy="300"/>
            </a:xfrm>
            <a:prstGeom prst="rect">
              <a:avLst/>
            </a:prstGeom>
            <a:grpFill/>
            <a:ln w="9525">
              <a:noFill/>
              <a:round/>
              <a:headEnd/>
              <a:tailEnd/>
            </a:ln>
          </p:spPr>
          <p:txBody>
            <a:bodyPr lIns="90000" tIns="45000" rIns="90000" bIns="45000"/>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rgbClr val="00365A"/>
                </a:solidFill>
                <a:latin typeface="Arial Black" pitchFamily="34" charset="0"/>
              </a:endParaRPr>
            </a:p>
          </p:txBody>
        </p:sp>
      </p:grpSp>
      <p:sp>
        <p:nvSpPr>
          <p:cNvPr id="7176" name="Text Box 15"/>
          <p:cNvSpPr txBox="1">
            <a:spLocks noChangeArrowheads="1"/>
          </p:cNvSpPr>
          <p:nvPr/>
        </p:nvSpPr>
        <p:spPr bwMode="auto">
          <a:xfrm>
            <a:off x="509288" y="1377195"/>
            <a:ext cx="4252320" cy="355718"/>
          </a:xfrm>
          <a:prstGeom prst="rect">
            <a:avLst/>
          </a:prstGeom>
          <a:noFill/>
          <a:ln w="9525">
            <a:noFill/>
            <a:round/>
            <a:headEnd/>
            <a:tailEnd/>
          </a:ln>
        </p:spPr>
        <p:txBody>
          <a:bodyPr lIns="81639" tIns="40820" rIns="81639" bIns="40820"/>
          <a:lstStyle/>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b="1" dirty="0" smtClean="0">
                <a:solidFill>
                  <a:srgbClr val="000000"/>
                </a:solidFill>
              </a:rPr>
              <a:t>Struktury v  přírodě:</a:t>
            </a:r>
            <a:endParaRPr lang="en-US" dirty="0">
              <a:solidFill>
                <a:schemeClr val="tx1"/>
              </a:solidFill>
            </a:endParaRPr>
          </a:p>
        </p:txBody>
      </p:sp>
      <p:sp>
        <p:nvSpPr>
          <p:cNvPr id="7187" name="Text Box 24"/>
          <p:cNvSpPr txBox="1">
            <a:spLocks noChangeArrowheads="1"/>
          </p:cNvSpPr>
          <p:nvPr/>
        </p:nvSpPr>
        <p:spPr bwMode="auto">
          <a:xfrm>
            <a:off x="653760" y="162738"/>
            <a:ext cx="8326080" cy="442126"/>
          </a:xfrm>
          <a:prstGeom prst="rect">
            <a:avLst/>
          </a:prstGeom>
          <a:noFill/>
          <a:ln w="9525">
            <a:noFill/>
            <a:round/>
            <a:headEnd/>
            <a:tailEnd/>
          </a:ln>
        </p:spPr>
        <p:txBody>
          <a:bodyPr wrap="none" lIns="81639" tIns="40820" rIns="81639" bIns="40820"/>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sz="2500" b="1" dirty="0">
              <a:solidFill>
                <a:schemeClr val="accent3">
                  <a:lumMod val="75000"/>
                </a:schemeClr>
              </a:solidFill>
              <a:latin typeface="Arial Black" pitchFamily="34" charset="0"/>
            </a:endParaRPr>
          </a:p>
        </p:txBody>
      </p:sp>
      <p:pic>
        <p:nvPicPr>
          <p:cNvPr id="7192" name="Picture 24" descr="Gecko2"/>
          <p:cNvPicPr>
            <a:picLocks noChangeArrowheads="1"/>
          </p:cNvPicPr>
          <p:nvPr/>
        </p:nvPicPr>
        <p:blipFill>
          <a:blip r:embed="rId3" cstate="print"/>
          <a:srcRect/>
          <a:stretch>
            <a:fillRect/>
          </a:stretch>
        </p:blipFill>
        <p:spPr bwMode="auto">
          <a:xfrm>
            <a:off x="440372" y="3645024"/>
            <a:ext cx="2285280" cy="2285519"/>
          </a:xfrm>
          <a:prstGeom prst="rect">
            <a:avLst/>
          </a:prstGeom>
          <a:noFill/>
          <a:ln w="9525">
            <a:noFill/>
            <a:miter lim="800000"/>
            <a:headEnd/>
            <a:tailEnd/>
          </a:ln>
        </p:spPr>
      </p:pic>
      <p:sp>
        <p:nvSpPr>
          <p:cNvPr id="7198" name="Text Box 30"/>
          <p:cNvSpPr txBox="1">
            <a:spLocks noChangeArrowheads="1"/>
          </p:cNvSpPr>
          <p:nvPr/>
        </p:nvSpPr>
        <p:spPr bwMode="auto">
          <a:xfrm>
            <a:off x="5887192" y="1412788"/>
            <a:ext cx="1313658" cy="422310"/>
          </a:xfrm>
          <a:prstGeom prst="rect">
            <a:avLst/>
          </a:prstGeom>
          <a:noFill/>
          <a:ln w="9525">
            <a:noFill/>
            <a:miter lim="800000"/>
            <a:headEnd/>
            <a:tailEnd/>
          </a:ln>
          <a:effectLst/>
        </p:spPr>
        <p:txBody>
          <a:bodyPr wrap="none" lIns="82945" tIns="41473" rIns="82945" bIns="41473">
            <a:spAutoFit/>
          </a:bodyPr>
          <a:lstStyle/>
          <a:p>
            <a:r>
              <a:rPr lang="cs-CZ" sz="1100" b="1" dirty="0" smtClean="0">
                <a:solidFill>
                  <a:schemeClr val="bg1"/>
                </a:solidFill>
              </a:rPr>
              <a:t>Chodidlo gekona</a:t>
            </a:r>
          </a:p>
          <a:p>
            <a:endParaRPr lang="cs-CZ" sz="1100" b="1" dirty="0">
              <a:solidFill>
                <a:schemeClr val="bg1"/>
              </a:solidFill>
            </a:endParaRPr>
          </a:p>
        </p:txBody>
      </p:sp>
      <p:sp>
        <p:nvSpPr>
          <p:cNvPr id="7195" name="Rectangle 27"/>
          <p:cNvSpPr>
            <a:spLocks noChangeArrowheads="1"/>
          </p:cNvSpPr>
          <p:nvPr/>
        </p:nvSpPr>
        <p:spPr bwMode="auto">
          <a:xfrm>
            <a:off x="7651192" y="2850059"/>
            <a:ext cx="144000" cy="133934"/>
          </a:xfrm>
          <a:prstGeom prst="rect">
            <a:avLst/>
          </a:prstGeom>
          <a:noFill/>
          <a:ln w="28575">
            <a:noFill/>
            <a:miter lim="800000"/>
            <a:headEnd/>
            <a:tailEnd/>
          </a:ln>
          <a:effectLst/>
        </p:spPr>
        <p:txBody>
          <a:bodyPr wrap="none" lIns="82945" tIns="41473" rIns="82945" bIns="41473" anchor="ctr"/>
          <a:lstStyle/>
          <a:p>
            <a:endParaRPr lang="cs-CZ"/>
          </a:p>
        </p:txBody>
      </p:sp>
      <p:grpSp>
        <p:nvGrpSpPr>
          <p:cNvPr id="7215" name="Group 47"/>
          <p:cNvGrpSpPr>
            <a:grpSpLocks/>
          </p:cNvGrpSpPr>
          <p:nvPr/>
        </p:nvGrpSpPr>
        <p:grpSpPr bwMode="auto">
          <a:xfrm>
            <a:off x="2359420" y="3645023"/>
            <a:ext cx="2285280" cy="2285520"/>
            <a:chOff x="1905" y="2880"/>
            <a:chExt cx="1587" cy="1587"/>
          </a:xfrm>
        </p:grpSpPr>
        <p:pic>
          <p:nvPicPr>
            <p:cNvPr id="7191" name="Picture 23" descr="Gecko1"/>
            <p:cNvPicPr>
              <a:picLocks noChangeArrowheads="1"/>
            </p:cNvPicPr>
            <p:nvPr/>
          </p:nvPicPr>
          <p:blipFill>
            <a:blip r:embed="rId4" cstate="print"/>
            <a:srcRect/>
            <a:stretch>
              <a:fillRect/>
            </a:stretch>
          </p:blipFill>
          <p:spPr bwMode="auto">
            <a:xfrm>
              <a:off x="1905" y="2880"/>
              <a:ext cx="1587" cy="1587"/>
            </a:xfrm>
            <a:prstGeom prst="rect">
              <a:avLst/>
            </a:prstGeom>
            <a:noFill/>
            <a:ln w="28575">
              <a:noFill/>
              <a:miter lim="800000"/>
              <a:headEnd/>
              <a:tailEnd/>
            </a:ln>
          </p:spPr>
        </p:pic>
        <p:sp>
          <p:nvSpPr>
            <p:cNvPr id="7199" name="Text Box 31"/>
            <p:cNvSpPr txBox="1">
              <a:spLocks noChangeArrowheads="1"/>
            </p:cNvSpPr>
            <p:nvPr/>
          </p:nvSpPr>
          <p:spPr bwMode="auto">
            <a:xfrm>
              <a:off x="1905" y="2880"/>
              <a:ext cx="1571" cy="182"/>
            </a:xfrm>
            <a:prstGeom prst="rect">
              <a:avLst/>
            </a:prstGeom>
            <a:solidFill>
              <a:srgbClr val="4D4D4D">
                <a:alpha val="41000"/>
              </a:srgbClr>
            </a:solidFill>
            <a:ln w="9525">
              <a:noFill/>
              <a:miter lim="800000"/>
              <a:headEnd/>
              <a:tailEnd/>
            </a:ln>
            <a:effectLst/>
          </p:spPr>
          <p:txBody>
            <a:bodyPr>
              <a:spAutoFit/>
            </a:bodyPr>
            <a:lstStyle/>
            <a:p>
              <a:r>
                <a:rPr lang="cs-CZ" sz="1100" b="1" dirty="0" smtClean="0">
                  <a:solidFill>
                    <a:schemeClr val="bg1"/>
                  </a:solidFill>
                </a:rPr>
                <a:t>Imitace – přilnavý povrch</a:t>
              </a:r>
              <a:endParaRPr lang="cs-CZ" sz="1100" b="1" dirty="0">
                <a:solidFill>
                  <a:schemeClr val="bg1"/>
                </a:solidFill>
              </a:endParaRPr>
            </a:p>
          </p:txBody>
        </p:sp>
      </p:grpSp>
      <p:grpSp>
        <p:nvGrpSpPr>
          <p:cNvPr id="7213" name="Group 45"/>
          <p:cNvGrpSpPr>
            <a:grpSpLocks/>
          </p:cNvGrpSpPr>
          <p:nvPr/>
        </p:nvGrpSpPr>
        <p:grpSpPr bwMode="auto">
          <a:xfrm>
            <a:off x="3793987" y="3645024"/>
            <a:ext cx="2285280" cy="2285519"/>
            <a:chOff x="4173" y="1489"/>
            <a:chExt cx="1587" cy="1587"/>
          </a:xfrm>
        </p:grpSpPr>
        <p:pic>
          <p:nvPicPr>
            <p:cNvPr id="7204" name="Picture 36" descr="moth-eye"/>
            <p:cNvPicPr>
              <a:picLocks noChangeAspect="1" noChangeArrowheads="1"/>
            </p:cNvPicPr>
            <p:nvPr/>
          </p:nvPicPr>
          <p:blipFill>
            <a:blip r:embed="rId5" cstate="print"/>
            <a:srcRect/>
            <a:stretch>
              <a:fillRect/>
            </a:stretch>
          </p:blipFill>
          <p:spPr bwMode="auto">
            <a:xfrm>
              <a:off x="4173" y="1489"/>
              <a:ext cx="1587" cy="1587"/>
            </a:xfrm>
            <a:prstGeom prst="rect">
              <a:avLst/>
            </a:prstGeom>
            <a:noFill/>
            <a:ln w="9525">
              <a:noFill/>
              <a:miter lim="800000"/>
              <a:headEnd/>
              <a:tailEnd/>
            </a:ln>
          </p:spPr>
        </p:pic>
        <p:sp>
          <p:nvSpPr>
            <p:cNvPr id="7205" name="Text Box 37"/>
            <p:cNvSpPr txBox="1">
              <a:spLocks noChangeArrowheads="1"/>
            </p:cNvSpPr>
            <p:nvPr/>
          </p:nvSpPr>
          <p:spPr bwMode="auto">
            <a:xfrm>
              <a:off x="4173" y="1489"/>
              <a:ext cx="1575" cy="182"/>
            </a:xfrm>
            <a:prstGeom prst="rect">
              <a:avLst/>
            </a:prstGeom>
            <a:solidFill>
              <a:srgbClr val="4D4D4D">
                <a:alpha val="50000"/>
              </a:srgbClr>
            </a:solidFill>
            <a:ln w="9525">
              <a:noFill/>
              <a:miter lim="800000"/>
              <a:headEnd/>
              <a:tailEnd/>
            </a:ln>
            <a:effectLst/>
          </p:spPr>
          <p:txBody>
            <a:bodyPr>
              <a:spAutoFit/>
            </a:bodyPr>
            <a:lstStyle/>
            <a:p>
              <a:r>
                <a:rPr lang="cs-CZ" sz="1100" b="1" dirty="0" smtClean="0">
                  <a:solidFill>
                    <a:schemeClr val="bg1"/>
                  </a:solidFill>
                </a:rPr>
                <a:t>Antireflexní struktura</a:t>
              </a:r>
              <a:endParaRPr lang="cs-CZ" sz="1100" b="1" dirty="0">
                <a:solidFill>
                  <a:schemeClr val="bg1"/>
                </a:solidFill>
              </a:endParaRPr>
            </a:p>
          </p:txBody>
        </p:sp>
      </p:grpSp>
      <p:grpSp>
        <p:nvGrpSpPr>
          <p:cNvPr id="7214" name="Group 46"/>
          <p:cNvGrpSpPr>
            <a:grpSpLocks/>
          </p:cNvGrpSpPr>
          <p:nvPr/>
        </p:nvGrpSpPr>
        <p:grpSpPr bwMode="auto">
          <a:xfrm>
            <a:off x="5602508" y="3640637"/>
            <a:ext cx="2285280" cy="2285520"/>
            <a:chOff x="4310" y="1667"/>
            <a:chExt cx="1587" cy="1587"/>
          </a:xfrm>
        </p:grpSpPr>
        <p:pic>
          <p:nvPicPr>
            <p:cNvPr id="7210" name="Picture 42" descr="Butterfly2"/>
            <p:cNvPicPr>
              <a:picLocks noChangeArrowheads="1"/>
            </p:cNvPicPr>
            <p:nvPr/>
          </p:nvPicPr>
          <p:blipFill>
            <a:blip r:embed="rId6" cstate="print"/>
            <a:srcRect/>
            <a:stretch>
              <a:fillRect/>
            </a:stretch>
          </p:blipFill>
          <p:spPr bwMode="auto">
            <a:xfrm>
              <a:off x="4310" y="1667"/>
              <a:ext cx="1587" cy="1587"/>
            </a:xfrm>
            <a:prstGeom prst="rect">
              <a:avLst/>
            </a:prstGeom>
            <a:noFill/>
            <a:ln w="9525">
              <a:noFill/>
              <a:miter lim="800000"/>
              <a:headEnd/>
              <a:tailEnd/>
            </a:ln>
          </p:spPr>
        </p:pic>
        <p:sp>
          <p:nvSpPr>
            <p:cNvPr id="7211" name="Text Box 43"/>
            <p:cNvSpPr txBox="1">
              <a:spLocks noChangeArrowheads="1"/>
            </p:cNvSpPr>
            <p:nvPr/>
          </p:nvSpPr>
          <p:spPr bwMode="auto">
            <a:xfrm>
              <a:off x="4310" y="1671"/>
              <a:ext cx="885" cy="299"/>
            </a:xfrm>
            <a:prstGeom prst="rect">
              <a:avLst/>
            </a:prstGeom>
            <a:noFill/>
            <a:ln w="9525">
              <a:noFill/>
              <a:miter lim="800000"/>
              <a:headEnd/>
              <a:tailEnd/>
            </a:ln>
            <a:effectLst/>
          </p:spPr>
          <p:txBody>
            <a:bodyPr wrap="square">
              <a:spAutoFit/>
            </a:bodyPr>
            <a:lstStyle/>
            <a:p>
              <a:r>
                <a:rPr lang="cs-CZ" sz="1100" b="1" dirty="0" smtClean="0">
                  <a:solidFill>
                    <a:schemeClr val="bg1"/>
                  </a:solidFill>
                </a:rPr>
                <a:t>Struktura motýlích křídel</a:t>
              </a:r>
              <a:endParaRPr lang="cs-CZ" sz="1100" b="1" dirty="0">
                <a:solidFill>
                  <a:schemeClr val="bg1"/>
                </a:solidFill>
              </a:endParaRPr>
            </a:p>
          </p:txBody>
        </p:sp>
      </p:grpSp>
      <p:sp>
        <p:nvSpPr>
          <p:cNvPr id="7225" name="Text Box 10"/>
          <p:cNvSpPr txBox="1">
            <a:spLocks noChangeArrowheads="1"/>
          </p:cNvSpPr>
          <p:nvPr/>
        </p:nvSpPr>
        <p:spPr bwMode="auto">
          <a:xfrm>
            <a:off x="7940161" y="6531086"/>
            <a:ext cx="1052640" cy="211702"/>
          </a:xfrm>
          <a:prstGeom prst="rect">
            <a:avLst/>
          </a:prstGeom>
          <a:noFill/>
          <a:ln w="9525">
            <a:noFill/>
            <a:round/>
            <a:headEnd/>
            <a:tailEnd/>
          </a:ln>
        </p:spPr>
        <p:txBody>
          <a:bodyPr lIns="0" tIns="12736" rIns="0" bIns="0" anchor="ctr"/>
          <a:lstStyle/>
          <a:p>
            <a:pPr algn="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sz="1500" b="1" dirty="0">
              <a:solidFill>
                <a:srgbClr val="00365A"/>
              </a:solidFill>
            </a:endParaRPr>
          </a:p>
        </p:txBody>
      </p:sp>
      <p:sp>
        <p:nvSpPr>
          <p:cNvPr id="7227" name="Text Box 15"/>
          <p:cNvSpPr txBox="1">
            <a:spLocks noChangeArrowheads="1"/>
          </p:cNvSpPr>
          <p:nvPr/>
        </p:nvSpPr>
        <p:spPr bwMode="auto">
          <a:xfrm>
            <a:off x="509288" y="1813341"/>
            <a:ext cx="4252320" cy="326914"/>
          </a:xfrm>
          <a:prstGeom prst="rect">
            <a:avLst/>
          </a:prstGeom>
          <a:noFill/>
          <a:ln w="9525">
            <a:noFill/>
            <a:round/>
            <a:headEnd/>
            <a:tailEnd/>
          </a:ln>
        </p:spPr>
        <p:txBody>
          <a:bodyPr lIns="81639" tIns="40820" rIns="81639" bIns="40820"/>
          <a:lstStyle/>
          <a:p>
            <a:pPr marL="268288" indent="-268288">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dirty="0">
                <a:solidFill>
                  <a:srgbClr val="000000"/>
                </a:solidFill>
              </a:rPr>
              <a:t>  </a:t>
            </a:r>
            <a:r>
              <a:rPr lang="cs-CZ" dirty="0" smtClean="0">
                <a:solidFill>
                  <a:srgbClr val="000000"/>
                </a:solidFill>
              </a:rPr>
              <a:t>- povrchy s přilnavostí fungující na                                          stejném principu jako chodidlo gekona</a:t>
            </a:r>
          </a:p>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rgbClr val="000000"/>
              </a:solidFill>
            </a:endParaRPr>
          </a:p>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chemeClr val="tx1"/>
              </a:solidFill>
            </a:endParaRPr>
          </a:p>
        </p:txBody>
      </p:sp>
      <p:sp>
        <p:nvSpPr>
          <p:cNvPr id="7228" name="Text Box 15"/>
          <p:cNvSpPr txBox="1">
            <a:spLocks noChangeArrowheads="1"/>
          </p:cNvSpPr>
          <p:nvPr/>
        </p:nvSpPr>
        <p:spPr bwMode="auto">
          <a:xfrm>
            <a:off x="509288" y="2356105"/>
            <a:ext cx="4252320" cy="326915"/>
          </a:xfrm>
          <a:prstGeom prst="rect">
            <a:avLst/>
          </a:prstGeom>
          <a:noFill/>
          <a:ln w="9525">
            <a:noFill/>
            <a:round/>
            <a:headEnd/>
            <a:tailEnd/>
          </a:ln>
        </p:spPr>
        <p:txBody>
          <a:bodyPr lIns="81639" tIns="40820" rIns="81639" bIns="40820"/>
          <a:lstStyle/>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dirty="0" smtClean="0">
                <a:solidFill>
                  <a:schemeClr val="tx1"/>
                </a:solidFill>
              </a:rPr>
              <a:t> </a:t>
            </a:r>
            <a:r>
              <a:rPr lang="en-US" dirty="0">
                <a:solidFill>
                  <a:schemeClr val="tx1"/>
                </a:solidFill>
              </a:rPr>
              <a:t>- </a:t>
            </a:r>
            <a:r>
              <a:rPr lang="cs-CZ" dirty="0" smtClean="0">
                <a:solidFill>
                  <a:schemeClr val="tx1"/>
                </a:solidFill>
              </a:rPr>
              <a:t>antireflexní povrch</a:t>
            </a:r>
          </a:p>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chemeClr val="tx1"/>
              </a:solidFill>
            </a:endParaRPr>
          </a:p>
        </p:txBody>
      </p:sp>
      <p:sp>
        <p:nvSpPr>
          <p:cNvPr id="7229" name="Text Box 15"/>
          <p:cNvSpPr txBox="1">
            <a:spLocks noChangeArrowheads="1"/>
          </p:cNvSpPr>
          <p:nvPr/>
        </p:nvSpPr>
        <p:spPr bwMode="auto">
          <a:xfrm>
            <a:off x="509288" y="2641480"/>
            <a:ext cx="4252320" cy="391721"/>
          </a:xfrm>
          <a:prstGeom prst="rect">
            <a:avLst/>
          </a:prstGeom>
          <a:noFill/>
          <a:ln w="9525">
            <a:noFill/>
            <a:round/>
            <a:headEnd/>
            <a:tailEnd/>
          </a:ln>
        </p:spPr>
        <p:txBody>
          <a:bodyPr lIns="81639" tIns="40820" rIns="81639" bIns="40820"/>
          <a:lstStyle/>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dirty="0" smtClean="0">
                <a:solidFill>
                  <a:schemeClr val="tx1"/>
                </a:solidFill>
              </a:rPr>
              <a:t> - </a:t>
            </a:r>
            <a:r>
              <a:rPr lang="cs-CZ" dirty="0" smtClean="0">
                <a:solidFill>
                  <a:schemeClr val="tx1"/>
                </a:solidFill>
              </a:rPr>
              <a:t>optické efekty motýlích křídel</a:t>
            </a:r>
          </a:p>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chemeClr val="tx1"/>
              </a:solidFill>
            </a:endParaRPr>
          </a:p>
        </p:txBody>
      </p:sp>
      <p:sp>
        <p:nvSpPr>
          <p:cNvPr id="27" name="TextovéPole 26"/>
          <p:cNvSpPr txBox="1"/>
          <p:nvPr/>
        </p:nvSpPr>
        <p:spPr>
          <a:xfrm>
            <a:off x="349626" y="503607"/>
            <a:ext cx="7936342" cy="523220"/>
          </a:xfrm>
          <a:prstGeom prst="rect">
            <a:avLst/>
          </a:prstGeom>
          <a:noFill/>
        </p:spPr>
        <p:txBody>
          <a:bodyPr wrap="square" rtlCol="0">
            <a:spAutoFit/>
          </a:bodyPr>
          <a:lstStyle/>
          <a:p>
            <a:r>
              <a:rPr lang="cs-CZ" sz="2800" dirty="0" smtClean="0">
                <a:latin typeface="+mj-lt"/>
              </a:rPr>
              <a:t>Příroda využívá </a:t>
            </a:r>
            <a:r>
              <a:rPr lang="cs-CZ" sz="2800" dirty="0" err="1">
                <a:latin typeface="+mj-lt"/>
              </a:rPr>
              <a:t>n</a:t>
            </a:r>
            <a:r>
              <a:rPr lang="cs-CZ" sz="2800" dirty="0" err="1" smtClean="0">
                <a:latin typeface="+mj-lt"/>
              </a:rPr>
              <a:t>anoarchitekturu</a:t>
            </a:r>
            <a:r>
              <a:rPr lang="cs-CZ" sz="2800" dirty="0" smtClean="0">
                <a:latin typeface="+mj-lt"/>
              </a:rPr>
              <a:t> již velmi dlouho</a:t>
            </a:r>
            <a:endParaRPr lang="cs-CZ" sz="2800" dirty="0">
              <a:latin typeface="+mj-lt"/>
            </a:endParaRPr>
          </a:p>
        </p:txBody>
      </p:sp>
      <p:sp>
        <p:nvSpPr>
          <p:cNvPr id="28" name="Text Box 15"/>
          <p:cNvSpPr txBox="1">
            <a:spLocks noChangeArrowheads="1"/>
          </p:cNvSpPr>
          <p:nvPr/>
        </p:nvSpPr>
        <p:spPr bwMode="auto">
          <a:xfrm>
            <a:off x="499663" y="2917529"/>
            <a:ext cx="4252320" cy="583479"/>
          </a:xfrm>
          <a:prstGeom prst="rect">
            <a:avLst/>
          </a:prstGeom>
          <a:noFill/>
          <a:ln w="9525">
            <a:noFill/>
            <a:round/>
            <a:headEnd/>
            <a:tailEnd/>
          </a:ln>
        </p:spPr>
        <p:txBody>
          <a:bodyPr lIns="81639" tIns="40820" rIns="81639" bIns="40820"/>
          <a:lstStyle/>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US" dirty="0">
                <a:solidFill>
                  <a:schemeClr val="tx1"/>
                </a:solidFill>
              </a:rPr>
              <a:t> </a:t>
            </a:r>
            <a:r>
              <a:rPr lang="en-US" dirty="0" smtClean="0">
                <a:solidFill>
                  <a:schemeClr val="tx1"/>
                </a:solidFill>
              </a:rPr>
              <a:t>- </a:t>
            </a:r>
            <a:r>
              <a:rPr lang="cs-CZ" dirty="0" smtClean="0">
                <a:solidFill>
                  <a:schemeClr val="tx1"/>
                </a:solidFill>
              </a:rPr>
              <a:t>kvalitní obtékání vodou – šupina žraloka</a:t>
            </a:r>
          </a:p>
          <a:p>
            <a:pPr>
              <a:spcBef>
                <a:spcPct val="30000"/>
              </a:spcBef>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US" dirty="0">
              <a:solidFill>
                <a:schemeClr val="tx1"/>
              </a:solidFill>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521" y="3645024"/>
            <a:ext cx="228527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8483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230"/>
                                        </p:tgtEl>
                                        <p:attrNameLst>
                                          <p:attrName>style.visibility</p:attrName>
                                        </p:attrNameLst>
                                      </p:cBhvr>
                                      <p:to>
                                        <p:strVal val="visible"/>
                                      </p:to>
                                    </p:set>
                                    <p:animEffect transition="in" filter="fade">
                                      <p:cBhvr>
                                        <p:cTn id="7" dur="1000"/>
                                        <p:tgtEl>
                                          <p:spTgt spid="7230"/>
                                        </p:tgtEl>
                                      </p:cBhvr>
                                    </p:animEffect>
                                    <p:anim calcmode="lin" valueType="num">
                                      <p:cBhvr>
                                        <p:cTn id="8" dur="1000" fill="hold"/>
                                        <p:tgtEl>
                                          <p:spTgt spid="7230"/>
                                        </p:tgtEl>
                                        <p:attrNameLst>
                                          <p:attrName>ppt_x</p:attrName>
                                        </p:attrNameLst>
                                      </p:cBhvr>
                                      <p:tavLst>
                                        <p:tav tm="0">
                                          <p:val>
                                            <p:strVal val="#ppt_x"/>
                                          </p:val>
                                        </p:tav>
                                        <p:tav tm="100000">
                                          <p:val>
                                            <p:strVal val="#ppt_x"/>
                                          </p:val>
                                        </p:tav>
                                      </p:tavLst>
                                    </p:anim>
                                    <p:anim calcmode="lin" valueType="num">
                                      <p:cBhvr>
                                        <p:cTn id="9" dur="1000" fill="hold"/>
                                        <p:tgtEl>
                                          <p:spTgt spid="7230"/>
                                        </p:tgtEl>
                                        <p:attrNameLst>
                                          <p:attrName>ppt_y</p:attrName>
                                        </p:attrNameLst>
                                      </p:cBhvr>
                                      <p:tavLst>
                                        <p:tav tm="0">
                                          <p:val>
                                            <p:strVal val="#ppt_y-.1"/>
                                          </p:val>
                                        </p:tav>
                                        <p:tav tm="100000">
                                          <p:val>
                                            <p:strVal val="#ppt_y"/>
                                          </p:val>
                                        </p:tav>
                                      </p:tavLst>
                                    </p:anim>
                                  </p:childTnLst>
                                </p:cTn>
                              </p:par>
                              <p:par>
                                <p:cTn id="10" presetID="54" presetClass="entr" presetSubtype="0" accel="100000" fill="hold" grpId="0" nodeType="withEffect">
                                  <p:stCondLst>
                                    <p:cond delay="0"/>
                                  </p:stCondLst>
                                  <p:childTnLst>
                                    <p:set>
                                      <p:cBhvr>
                                        <p:cTn id="11" dur="1" fill="hold">
                                          <p:stCondLst>
                                            <p:cond delay="0"/>
                                          </p:stCondLst>
                                        </p:cTn>
                                        <p:tgtEl>
                                          <p:spTgt spid="7176">
                                            <p:txEl>
                                              <p:pRg st="0" end="0"/>
                                            </p:txEl>
                                          </p:spTgt>
                                        </p:tgtEl>
                                        <p:attrNameLst>
                                          <p:attrName>style.visibility</p:attrName>
                                        </p:attrNameLst>
                                      </p:cBhvr>
                                      <p:to>
                                        <p:strVal val="visible"/>
                                      </p:to>
                                    </p:set>
                                    <p:anim calcmode="lin" valueType="num">
                                      <p:cBhvr>
                                        <p:cTn id="12" dur="500" fill="hold"/>
                                        <p:tgtEl>
                                          <p:spTgt spid="7176">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7176">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7176">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7176">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717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7227">
                                            <p:txEl>
                                              <p:pRg st="0" end="0"/>
                                            </p:txEl>
                                          </p:spTgt>
                                        </p:tgtEl>
                                        <p:attrNameLst>
                                          <p:attrName>style.visibility</p:attrName>
                                        </p:attrNameLst>
                                      </p:cBhvr>
                                      <p:to>
                                        <p:strVal val="visible"/>
                                      </p:to>
                                    </p:set>
                                    <p:anim calcmode="lin" valueType="num">
                                      <p:cBhvr>
                                        <p:cTn id="21" dur="500" fill="hold"/>
                                        <p:tgtEl>
                                          <p:spTgt spid="7227">
                                            <p:txEl>
                                              <p:pRg st="0" end="0"/>
                                            </p:txEl>
                                          </p:spTgt>
                                        </p:tgtEl>
                                        <p:attrNameLst>
                                          <p:attrName>ppt_w</p:attrName>
                                        </p:attrNameLst>
                                      </p:cBhvr>
                                      <p:tavLst>
                                        <p:tav tm="0">
                                          <p:val>
                                            <p:strVal val="#ppt_w*0.05"/>
                                          </p:val>
                                        </p:tav>
                                        <p:tav tm="100000">
                                          <p:val>
                                            <p:strVal val="#ppt_w"/>
                                          </p:val>
                                        </p:tav>
                                      </p:tavLst>
                                    </p:anim>
                                    <p:anim calcmode="lin" valueType="num">
                                      <p:cBhvr>
                                        <p:cTn id="22" dur="500" fill="hold"/>
                                        <p:tgtEl>
                                          <p:spTgt spid="7227">
                                            <p:txEl>
                                              <p:pRg st="0" end="0"/>
                                            </p:txEl>
                                          </p:spTgt>
                                        </p:tgtEl>
                                        <p:attrNameLst>
                                          <p:attrName>ppt_h</p:attrName>
                                        </p:attrNameLst>
                                      </p:cBhvr>
                                      <p:tavLst>
                                        <p:tav tm="0">
                                          <p:val>
                                            <p:strVal val="#ppt_h"/>
                                          </p:val>
                                        </p:tav>
                                        <p:tav tm="100000">
                                          <p:val>
                                            <p:strVal val="#ppt_h"/>
                                          </p:val>
                                        </p:tav>
                                      </p:tavLst>
                                    </p:anim>
                                    <p:anim calcmode="lin" valueType="num">
                                      <p:cBhvr>
                                        <p:cTn id="23" dur="500" fill="hold"/>
                                        <p:tgtEl>
                                          <p:spTgt spid="7227">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7227">
                                            <p:txEl>
                                              <p:pRg st="0" end="0"/>
                                            </p:txEl>
                                          </p:spTgt>
                                        </p:tgtEl>
                                        <p:attrNameLst>
                                          <p:attrName>ppt_y</p:attrName>
                                        </p:attrNameLst>
                                      </p:cBhvr>
                                      <p:tavLst>
                                        <p:tav tm="0">
                                          <p:val>
                                            <p:strVal val="#ppt_y"/>
                                          </p:val>
                                        </p:tav>
                                        <p:tav tm="100000">
                                          <p:val>
                                            <p:strVal val="#ppt_y"/>
                                          </p:val>
                                        </p:tav>
                                      </p:tavLst>
                                    </p:anim>
                                    <p:animEffect transition="in" filter="fade">
                                      <p:cBhvr>
                                        <p:cTn id="25" dur="500"/>
                                        <p:tgtEl>
                                          <p:spTgt spid="7227">
                                            <p:txEl>
                                              <p:pRg st="0" end="0"/>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7192"/>
                                        </p:tgtEl>
                                        <p:attrNameLst>
                                          <p:attrName>style.visibility</p:attrName>
                                        </p:attrNameLst>
                                      </p:cBhvr>
                                      <p:to>
                                        <p:strVal val="visible"/>
                                      </p:to>
                                    </p:set>
                                    <p:anim calcmode="lin" valueType="num">
                                      <p:cBhvr additive="base">
                                        <p:cTn id="28" dur="500" fill="hold"/>
                                        <p:tgtEl>
                                          <p:spTgt spid="7192"/>
                                        </p:tgtEl>
                                        <p:attrNameLst>
                                          <p:attrName>ppt_x</p:attrName>
                                        </p:attrNameLst>
                                      </p:cBhvr>
                                      <p:tavLst>
                                        <p:tav tm="0">
                                          <p:val>
                                            <p:strVal val="#ppt_x"/>
                                          </p:val>
                                        </p:tav>
                                        <p:tav tm="100000">
                                          <p:val>
                                            <p:strVal val="#ppt_x"/>
                                          </p:val>
                                        </p:tav>
                                      </p:tavLst>
                                    </p:anim>
                                    <p:anim calcmode="lin" valueType="num">
                                      <p:cBhvr additive="base">
                                        <p:cTn id="29" dur="500" fill="hold"/>
                                        <p:tgtEl>
                                          <p:spTgt spid="719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198"/>
                                        </p:tgtEl>
                                        <p:attrNameLst>
                                          <p:attrName>style.visibility</p:attrName>
                                        </p:attrNameLst>
                                      </p:cBhvr>
                                      <p:to>
                                        <p:strVal val="visible"/>
                                      </p:to>
                                    </p:set>
                                    <p:anim calcmode="lin" valueType="num">
                                      <p:cBhvr additive="base">
                                        <p:cTn id="32" dur="500" fill="hold"/>
                                        <p:tgtEl>
                                          <p:spTgt spid="7198"/>
                                        </p:tgtEl>
                                        <p:attrNameLst>
                                          <p:attrName>ppt_x</p:attrName>
                                        </p:attrNameLst>
                                      </p:cBhvr>
                                      <p:tavLst>
                                        <p:tav tm="0">
                                          <p:val>
                                            <p:strVal val="#ppt_x"/>
                                          </p:val>
                                        </p:tav>
                                        <p:tav tm="100000">
                                          <p:val>
                                            <p:strVal val="#ppt_x"/>
                                          </p:val>
                                        </p:tav>
                                      </p:tavLst>
                                    </p:anim>
                                    <p:anim calcmode="lin" valueType="num">
                                      <p:cBhvr additive="base">
                                        <p:cTn id="33" dur="500" fill="hold"/>
                                        <p:tgtEl>
                                          <p:spTgt spid="719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7215"/>
                                        </p:tgtEl>
                                        <p:attrNameLst>
                                          <p:attrName>style.visibility</p:attrName>
                                        </p:attrNameLst>
                                      </p:cBhvr>
                                      <p:to>
                                        <p:strVal val="visible"/>
                                      </p:to>
                                    </p:set>
                                    <p:anim calcmode="lin" valueType="num">
                                      <p:cBhvr additive="base">
                                        <p:cTn id="38" dur="500" fill="hold"/>
                                        <p:tgtEl>
                                          <p:spTgt spid="7215"/>
                                        </p:tgtEl>
                                        <p:attrNameLst>
                                          <p:attrName>ppt_x</p:attrName>
                                        </p:attrNameLst>
                                      </p:cBhvr>
                                      <p:tavLst>
                                        <p:tav tm="0">
                                          <p:val>
                                            <p:strVal val="1+#ppt_w/2"/>
                                          </p:val>
                                        </p:tav>
                                        <p:tav tm="100000">
                                          <p:val>
                                            <p:strVal val="#ppt_x"/>
                                          </p:val>
                                        </p:tav>
                                      </p:tavLst>
                                    </p:anim>
                                    <p:anim calcmode="lin" valueType="num">
                                      <p:cBhvr additive="base">
                                        <p:cTn id="39" dur="500" fill="hold"/>
                                        <p:tgtEl>
                                          <p:spTgt spid="72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4" presetClass="entr" presetSubtype="0" accel="100000" fill="hold" grpId="0" nodeType="clickEffect">
                                  <p:stCondLst>
                                    <p:cond delay="0"/>
                                  </p:stCondLst>
                                  <p:childTnLst>
                                    <p:set>
                                      <p:cBhvr>
                                        <p:cTn id="43" dur="1" fill="hold">
                                          <p:stCondLst>
                                            <p:cond delay="0"/>
                                          </p:stCondLst>
                                        </p:cTn>
                                        <p:tgtEl>
                                          <p:spTgt spid="7228">
                                            <p:txEl>
                                              <p:pRg st="0" end="0"/>
                                            </p:txEl>
                                          </p:spTgt>
                                        </p:tgtEl>
                                        <p:attrNameLst>
                                          <p:attrName>style.visibility</p:attrName>
                                        </p:attrNameLst>
                                      </p:cBhvr>
                                      <p:to>
                                        <p:strVal val="visible"/>
                                      </p:to>
                                    </p:set>
                                    <p:anim calcmode="lin" valueType="num">
                                      <p:cBhvr>
                                        <p:cTn id="44" dur="500" fill="hold"/>
                                        <p:tgtEl>
                                          <p:spTgt spid="7228">
                                            <p:txEl>
                                              <p:pRg st="0" end="0"/>
                                            </p:txEl>
                                          </p:spTgt>
                                        </p:tgtEl>
                                        <p:attrNameLst>
                                          <p:attrName>ppt_w</p:attrName>
                                        </p:attrNameLst>
                                      </p:cBhvr>
                                      <p:tavLst>
                                        <p:tav tm="0">
                                          <p:val>
                                            <p:strVal val="#ppt_w*0.05"/>
                                          </p:val>
                                        </p:tav>
                                        <p:tav tm="100000">
                                          <p:val>
                                            <p:strVal val="#ppt_w"/>
                                          </p:val>
                                        </p:tav>
                                      </p:tavLst>
                                    </p:anim>
                                    <p:anim calcmode="lin" valueType="num">
                                      <p:cBhvr>
                                        <p:cTn id="45" dur="500" fill="hold"/>
                                        <p:tgtEl>
                                          <p:spTgt spid="7228">
                                            <p:txEl>
                                              <p:pRg st="0" end="0"/>
                                            </p:txEl>
                                          </p:spTgt>
                                        </p:tgtEl>
                                        <p:attrNameLst>
                                          <p:attrName>ppt_h</p:attrName>
                                        </p:attrNameLst>
                                      </p:cBhvr>
                                      <p:tavLst>
                                        <p:tav tm="0">
                                          <p:val>
                                            <p:strVal val="#ppt_h"/>
                                          </p:val>
                                        </p:tav>
                                        <p:tav tm="100000">
                                          <p:val>
                                            <p:strVal val="#ppt_h"/>
                                          </p:val>
                                        </p:tav>
                                      </p:tavLst>
                                    </p:anim>
                                    <p:anim calcmode="lin" valueType="num">
                                      <p:cBhvr>
                                        <p:cTn id="46" dur="500" fill="hold"/>
                                        <p:tgtEl>
                                          <p:spTgt spid="7228">
                                            <p:txEl>
                                              <p:pRg st="0" end="0"/>
                                            </p:txEl>
                                          </p:spTgt>
                                        </p:tgtEl>
                                        <p:attrNameLst>
                                          <p:attrName>ppt_x</p:attrName>
                                        </p:attrNameLst>
                                      </p:cBhvr>
                                      <p:tavLst>
                                        <p:tav tm="0">
                                          <p:val>
                                            <p:strVal val="#ppt_x-.2"/>
                                          </p:val>
                                        </p:tav>
                                        <p:tav tm="100000">
                                          <p:val>
                                            <p:strVal val="#ppt_x"/>
                                          </p:val>
                                        </p:tav>
                                      </p:tavLst>
                                    </p:anim>
                                    <p:anim calcmode="lin" valueType="num">
                                      <p:cBhvr>
                                        <p:cTn id="47" dur="500" fill="hold"/>
                                        <p:tgtEl>
                                          <p:spTgt spid="7228">
                                            <p:txEl>
                                              <p:pRg st="0" end="0"/>
                                            </p:txEl>
                                          </p:spTgt>
                                        </p:tgtEl>
                                        <p:attrNameLst>
                                          <p:attrName>ppt_y</p:attrName>
                                        </p:attrNameLst>
                                      </p:cBhvr>
                                      <p:tavLst>
                                        <p:tav tm="0">
                                          <p:val>
                                            <p:strVal val="#ppt_y"/>
                                          </p:val>
                                        </p:tav>
                                        <p:tav tm="100000">
                                          <p:val>
                                            <p:strVal val="#ppt_y"/>
                                          </p:val>
                                        </p:tav>
                                      </p:tavLst>
                                    </p:anim>
                                    <p:animEffect transition="in" filter="fade">
                                      <p:cBhvr>
                                        <p:cTn id="48" dur="500"/>
                                        <p:tgtEl>
                                          <p:spTgt spid="7228">
                                            <p:txEl>
                                              <p:pRg st="0" end="0"/>
                                            </p:txEl>
                                          </p:spTgt>
                                        </p:tgtEl>
                                      </p:cBhvr>
                                    </p:animEffect>
                                  </p:childTnLst>
                                </p:cTn>
                              </p:par>
                              <p:par>
                                <p:cTn id="49" presetID="2" presetClass="entr" presetSubtype="2" fill="hold" nodeType="withEffect">
                                  <p:stCondLst>
                                    <p:cond delay="0"/>
                                  </p:stCondLst>
                                  <p:childTnLst>
                                    <p:set>
                                      <p:cBhvr>
                                        <p:cTn id="50" dur="1" fill="hold">
                                          <p:stCondLst>
                                            <p:cond delay="0"/>
                                          </p:stCondLst>
                                        </p:cTn>
                                        <p:tgtEl>
                                          <p:spTgt spid="7213"/>
                                        </p:tgtEl>
                                        <p:attrNameLst>
                                          <p:attrName>style.visibility</p:attrName>
                                        </p:attrNameLst>
                                      </p:cBhvr>
                                      <p:to>
                                        <p:strVal val="visible"/>
                                      </p:to>
                                    </p:set>
                                    <p:anim calcmode="lin" valueType="num">
                                      <p:cBhvr additive="base">
                                        <p:cTn id="51" dur="500" fill="hold"/>
                                        <p:tgtEl>
                                          <p:spTgt spid="7213"/>
                                        </p:tgtEl>
                                        <p:attrNameLst>
                                          <p:attrName>ppt_x</p:attrName>
                                        </p:attrNameLst>
                                      </p:cBhvr>
                                      <p:tavLst>
                                        <p:tav tm="0">
                                          <p:val>
                                            <p:strVal val="1+#ppt_w/2"/>
                                          </p:val>
                                        </p:tav>
                                        <p:tav tm="100000">
                                          <p:val>
                                            <p:strVal val="#ppt_x"/>
                                          </p:val>
                                        </p:tav>
                                      </p:tavLst>
                                    </p:anim>
                                    <p:anim calcmode="lin" valueType="num">
                                      <p:cBhvr additive="base">
                                        <p:cTn id="52" dur="500" fill="hold"/>
                                        <p:tgtEl>
                                          <p:spTgt spid="721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7229">
                                            <p:txEl>
                                              <p:pRg st="0" end="0"/>
                                            </p:txEl>
                                          </p:spTgt>
                                        </p:tgtEl>
                                        <p:attrNameLst>
                                          <p:attrName>style.visibility</p:attrName>
                                        </p:attrNameLst>
                                      </p:cBhvr>
                                      <p:to>
                                        <p:strVal val="visible"/>
                                      </p:to>
                                    </p:set>
                                    <p:anim calcmode="lin" valueType="num">
                                      <p:cBhvr>
                                        <p:cTn id="57" dur="500" fill="hold"/>
                                        <p:tgtEl>
                                          <p:spTgt spid="7229">
                                            <p:txEl>
                                              <p:pRg st="0" end="0"/>
                                            </p:txEl>
                                          </p:spTgt>
                                        </p:tgtEl>
                                        <p:attrNameLst>
                                          <p:attrName>ppt_w</p:attrName>
                                        </p:attrNameLst>
                                      </p:cBhvr>
                                      <p:tavLst>
                                        <p:tav tm="0">
                                          <p:val>
                                            <p:strVal val="#ppt_w*0.05"/>
                                          </p:val>
                                        </p:tav>
                                        <p:tav tm="100000">
                                          <p:val>
                                            <p:strVal val="#ppt_w"/>
                                          </p:val>
                                        </p:tav>
                                      </p:tavLst>
                                    </p:anim>
                                    <p:anim calcmode="lin" valueType="num">
                                      <p:cBhvr>
                                        <p:cTn id="58" dur="500" fill="hold"/>
                                        <p:tgtEl>
                                          <p:spTgt spid="7229">
                                            <p:txEl>
                                              <p:pRg st="0" end="0"/>
                                            </p:txEl>
                                          </p:spTgt>
                                        </p:tgtEl>
                                        <p:attrNameLst>
                                          <p:attrName>ppt_h</p:attrName>
                                        </p:attrNameLst>
                                      </p:cBhvr>
                                      <p:tavLst>
                                        <p:tav tm="0">
                                          <p:val>
                                            <p:strVal val="#ppt_h"/>
                                          </p:val>
                                        </p:tav>
                                        <p:tav tm="100000">
                                          <p:val>
                                            <p:strVal val="#ppt_h"/>
                                          </p:val>
                                        </p:tav>
                                      </p:tavLst>
                                    </p:anim>
                                    <p:anim calcmode="lin" valueType="num">
                                      <p:cBhvr>
                                        <p:cTn id="59" dur="500" fill="hold"/>
                                        <p:tgtEl>
                                          <p:spTgt spid="7229">
                                            <p:txEl>
                                              <p:pRg st="0" end="0"/>
                                            </p:txEl>
                                          </p:spTgt>
                                        </p:tgtEl>
                                        <p:attrNameLst>
                                          <p:attrName>ppt_x</p:attrName>
                                        </p:attrNameLst>
                                      </p:cBhvr>
                                      <p:tavLst>
                                        <p:tav tm="0">
                                          <p:val>
                                            <p:strVal val="#ppt_x-.2"/>
                                          </p:val>
                                        </p:tav>
                                        <p:tav tm="100000">
                                          <p:val>
                                            <p:strVal val="#ppt_x"/>
                                          </p:val>
                                        </p:tav>
                                      </p:tavLst>
                                    </p:anim>
                                    <p:anim calcmode="lin" valueType="num">
                                      <p:cBhvr>
                                        <p:cTn id="60" dur="500" fill="hold"/>
                                        <p:tgtEl>
                                          <p:spTgt spid="7229">
                                            <p:txEl>
                                              <p:pRg st="0" end="0"/>
                                            </p:txEl>
                                          </p:spTgt>
                                        </p:tgtEl>
                                        <p:attrNameLst>
                                          <p:attrName>ppt_y</p:attrName>
                                        </p:attrNameLst>
                                      </p:cBhvr>
                                      <p:tavLst>
                                        <p:tav tm="0">
                                          <p:val>
                                            <p:strVal val="#ppt_y"/>
                                          </p:val>
                                        </p:tav>
                                        <p:tav tm="100000">
                                          <p:val>
                                            <p:strVal val="#ppt_y"/>
                                          </p:val>
                                        </p:tav>
                                      </p:tavLst>
                                    </p:anim>
                                    <p:animEffect transition="in" filter="fade">
                                      <p:cBhvr>
                                        <p:cTn id="61" dur="500"/>
                                        <p:tgtEl>
                                          <p:spTgt spid="7229">
                                            <p:txEl>
                                              <p:pRg st="0" end="0"/>
                                            </p:txEl>
                                          </p:spTgt>
                                        </p:tgtEl>
                                      </p:cBhvr>
                                    </p:animEffect>
                                  </p:childTnLst>
                                </p:cTn>
                              </p:par>
                              <p:par>
                                <p:cTn id="62" presetID="2" presetClass="entr" presetSubtype="2" fill="hold" nodeType="withEffect">
                                  <p:stCondLst>
                                    <p:cond delay="0"/>
                                  </p:stCondLst>
                                  <p:childTnLst>
                                    <p:set>
                                      <p:cBhvr>
                                        <p:cTn id="63" dur="1" fill="hold">
                                          <p:stCondLst>
                                            <p:cond delay="0"/>
                                          </p:stCondLst>
                                        </p:cTn>
                                        <p:tgtEl>
                                          <p:spTgt spid="7214"/>
                                        </p:tgtEl>
                                        <p:attrNameLst>
                                          <p:attrName>style.visibility</p:attrName>
                                        </p:attrNameLst>
                                      </p:cBhvr>
                                      <p:to>
                                        <p:strVal val="visible"/>
                                      </p:to>
                                    </p:set>
                                    <p:anim calcmode="lin" valueType="num">
                                      <p:cBhvr additive="base">
                                        <p:cTn id="64" dur="500" fill="hold"/>
                                        <p:tgtEl>
                                          <p:spTgt spid="7214"/>
                                        </p:tgtEl>
                                        <p:attrNameLst>
                                          <p:attrName>ppt_x</p:attrName>
                                        </p:attrNameLst>
                                      </p:cBhvr>
                                      <p:tavLst>
                                        <p:tav tm="0">
                                          <p:val>
                                            <p:strVal val="1+#ppt_w/2"/>
                                          </p:val>
                                        </p:tav>
                                        <p:tav tm="100000">
                                          <p:val>
                                            <p:strVal val="#ppt_x"/>
                                          </p:val>
                                        </p:tav>
                                      </p:tavLst>
                                    </p:anim>
                                    <p:anim calcmode="lin" valueType="num">
                                      <p:cBhvr additive="base">
                                        <p:cTn id="65" dur="500" fill="hold"/>
                                        <p:tgtEl>
                                          <p:spTgt spid="7214"/>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8">
                                            <p:txEl>
                                              <p:pRg st="0" end="0"/>
                                            </p:txEl>
                                          </p:spTgt>
                                        </p:tgtEl>
                                        <p:attrNameLst>
                                          <p:attrName>style.visibility</p:attrName>
                                        </p:attrNameLst>
                                      </p:cBhvr>
                                      <p:to>
                                        <p:strVal val="visible"/>
                                      </p:to>
                                    </p:set>
                                    <p:anim calcmode="lin" valueType="num">
                                      <p:cBhvr>
                                        <p:cTn id="70" dur="500" fill="hold"/>
                                        <p:tgtEl>
                                          <p:spTgt spid="28">
                                            <p:txEl>
                                              <p:pRg st="0" end="0"/>
                                            </p:txEl>
                                          </p:spTgt>
                                        </p:tgtEl>
                                        <p:attrNameLst>
                                          <p:attrName>ppt_w</p:attrName>
                                        </p:attrNameLst>
                                      </p:cBhvr>
                                      <p:tavLst>
                                        <p:tav tm="0">
                                          <p:val>
                                            <p:strVal val="#ppt_w*0.05"/>
                                          </p:val>
                                        </p:tav>
                                        <p:tav tm="100000">
                                          <p:val>
                                            <p:strVal val="#ppt_w"/>
                                          </p:val>
                                        </p:tav>
                                      </p:tavLst>
                                    </p:anim>
                                    <p:anim calcmode="lin" valueType="num">
                                      <p:cBhvr>
                                        <p:cTn id="71" dur="500" fill="hold"/>
                                        <p:tgtEl>
                                          <p:spTgt spid="28">
                                            <p:txEl>
                                              <p:pRg st="0" end="0"/>
                                            </p:txEl>
                                          </p:spTgt>
                                        </p:tgtEl>
                                        <p:attrNameLst>
                                          <p:attrName>ppt_h</p:attrName>
                                        </p:attrNameLst>
                                      </p:cBhvr>
                                      <p:tavLst>
                                        <p:tav tm="0">
                                          <p:val>
                                            <p:strVal val="#ppt_h"/>
                                          </p:val>
                                        </p:tav>
                                        <p:tav tm="100000">
                                          <p:val>
                                            <p:strVal val="#ppt_h"/>
                                          </p:val>
                                        </p:tav>
                                      </p:tavLst>
                                    </p:anim>
                                    <p:anim calcmode="lin" valueType="num">
                                      <p:cBhvr>
                                        <p:cTn id="72" dur="500" fill="hold"/>
                                        <p:tgtEl>
                                          <p:spTgt spid="28">
                                            <p:txEl>
                                              <p:pRg st="0" end="0"/>
                                            </p:txEl>
                                          </p:spTgt>
                                        </p:tgtEl>
                                        <p:attrNameLst>
                                          <p:attrName>ppt_x</p:attrName>
                                        </p:attrNameLst>
                                      </p:cBhvr>
                                      <p:tavLst>
                                        <p:tav tm="0">
                                          <p:val>
                                            <p:strVal val="#ppt_x-.2"/>
                                          </p:val>
                                        </p:tav>
                                        <p:tav tm="100000">
                                          <p:val>
                                            <p:strVal val="#ppt_x"/>
                                          </p:val>
                                        </p:tav>
                                      </p:tavLst>
                                    </p:anim>
                                    <p:anim calcmode="lin" valueType="num">
                                      <p:cBhvr>
                                        <p:cTn id="73" dur="500" fill="hold"/>
                                        <p:tgtEl>
                                          <p:spTgt spid="28">
                                            <p:txEl>
                                              <p:pRg st="0" end="0"/>
                                            </p:txEl>
                                          </p:spTgt>
                                        </p:tgtEl>
                                        <p:attrNameLst>
                                          <p:attrName>ppt_y</p:attrName>
                                        </p:attrNameLst>
                                      </p:cBhvr>
                                      <p:tavLst>
                                        <p:tav tm="0">
                                          <p:val>
                                            <p:strVal val="#ppt_y"/>
                                          </p:val>
                                        </p:tav>
                                        <p:tav tm="100000">
                                          <p:val>
                                            <p:strVal val="#ppt_y"/>
                                          </p:val>
                                        </p:tav>
                                      </p:tavLst>
                                    </p:anim>
                                    <p:animEffect transition="in" filter="fade">
                                      <p:cBhvr>
                                        <p:cTn id="74" dur="500"/>
                                        <p:tgtEl>
                                          <p:spTgt spid="28">
                                            <p:txEl>
                                              <p:pRg st="0" end="0"/>
                                            </p:txEl>
                                          </p:spTgt>
                                        </p:tgtEl>
                                      </p:cBhvr>
                                    </p:animEffect>
                                  </p:childTnLst>
                                </p:cTn>
                              </p:par>
                              <p:par>
                                <p:cTn id="75" presetID="2" presetClass="entr" presetSubtype="2" fill="hold" nodeType="withEffect">
                                  <p:stCondLst>
                                    <p:cond delay="0"/>
                                  </p:stCondLst>
                                  <p:childTnLst>
                                    <p:set>
                                      <p:cBhvr>
                                        <p:cTn id="76" dur="1" fill="hold">
                                          <p:stCondLst>
                                            <p:cond delay="0"/>
                                          </p:stCondLst>
                                        </p:cTn>
                                        <p:tgtEl>
                                          <p:spTgt spid="5123"/>
                                        </p:tgtEl>
                                        <p:attrNameLst>
                                          <p:attrName>style.visibility</p:attrName>
                                        </p:attrNameLst>
                                      </p:cBhvr>
                                      <p:to>
                                        <p:strVal val="visible"/>
                                      </p:to>
                                    </p:set>
                                    <p:anim calcmode="lin" valueType="num">
                                      <p:cBhvr additive="base">
                                        <p:cTn id="77" dur="500" fill="hold"/>
                                        <p:tgtEl>
                                          <p:spTgt spid="5123"/>
                                        </p:tgtEl>
                                        <p:attrNameLst>
                                          <p:attrName>ppt_x</p:attrName>
                                        </p:attrNameLst>
                                      </p:cBhvr>
                                      <p:tavLst>
                                        <p:tav tm="0">
                                          <p:val>
                                            <p:strVal val="1+#ppt_w/2"/>
                                          </p:val>
                                        </p:tav>
                                        <p:tav tm="100000">
                                          <p:val>
                                            <p:strVal val="#ppt_x"/>
                                          </p:val>
                                        </p:tav>
                                      </p:tavLst>
                                    </p:anim>
                                    <p:anim calcmode="lin" valueType="num">
                                      <p:cBhvr additive="base">
                                        <p:cTn id="78"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build="p"/>
      <p:bldP spid="7198" grpId="0"/>
      <p:bldP spid="7227" grpId="0" build="p"/>
      <p:bldP spid="7228" grpId="0" build="p"/>
      <p:bldP spid="7229" grpId="0" build="p"/>
      <p:bldP spid="2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699792" y="3356992"/>
            <a:ext cx="4001616" cy="1900807"/>
          </a:xfrm>
        </p:spPr>
        <p:txBody>
          <a:bodyPr/>
          <a:lstStyle/>
          <a:p>
            <a:pPr marL="0" indent="0" algn="ctr">
              <a:buNone/>
            </a:pPr>
            <a:r>
              <a:rPr lang="cs-CZ" sz="2400" dirty="0"/>
              <a:t>t</a:t>
            </a:r>
            <a:r>
              <a:rPr lang="cs-CZ" sz="2400" dirty="0" smtClean="0"/>
              <a:t>omas.tethal@iqstructures.cz</a:t>
            </a:r>
          </a:p>
          <a:p>
            <a:pPr algn="ctr"/>
            <a:endParaRPr lang="cs-CZ" sz="1800" dirty="0"/>
          </a:p>
          <a:p>
            <a:pPr algn="ctr"/>
            <a:endParaRPr lang="cs-CZ" sz="1800" dirty="0"/>
          </a:p>
        </p:txBody>
      </p:sp>
      <p:sp>
        <p:nvSpPr>
          <p:cNvPr id="4" name="Nadpis 3"/>
          <p:cNvSpPr>
            <a:spLocks noGrp="1"/>
          </p:cNvSpPr>
          <p:nvPr>
            <p:ph type="title"/>
          </p:nvPr>
        </p:nvSpPr>
        <p:spPr>
          <a:xfrm>
            <a:off x="467544" y="2060848"/>
            <a:ext cx="8229600" cy="1143000"/>
          </a:xfrm>
        </p:spPr>
        <p:txBody>
          <a:bodyPr/>
          <a:lstStyle/>
          <a:p>
            <a:r>
              <a:rPr lang="cs-CZ" dirty="0"/>
              <a:t>d</a:t>
            </a:r>
            <a:r>
              <a:rPr lang="cs-CZ" dirty="0" smtClean="0"/>
              <a:t>ěkuji za pozornost</a:t>
            </a:r>
            <a:endParaRPr lang="cs-CZ" dirty="0"/>
          </a:p>
        </p:txBody>
      </p:sp>
    </p:spTree>
    <p:extLst>
      <p:ext uri="{BB962C8B-B14F-4D97-AF65-F5344CB8AC3E}">
        <p14:creationId xmlns:p14="http://schemas.microsoft.com/office/powerpoint/2010/main" val="17904821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013176"/>
            <a:ext cx="8640960" cy="1143000"/>
          </a:xfrm>
        </p:spPr>
        <p:txBody>
          <a:bodyPr>
            <a:normAutofit fontScale="90000"/>
          </a:bodyPr>
          <a:lstStyle/>
          <a:p>
            <a:pPr algn="l"/>
            <a:r>
              <a:rPr lang="cs-CZ" sz="2000" dirty="0" smtClean="0"/>
              <a:t>V roce 1779 překlenul řeku </a:t>
            </a:r>
            <a:r>
              <a:rPr lang="cs-CZ" sz="2000" dirty="0" err="1" smtClean="0"/>
              <a:t>Severn</a:t>
            </a:r>
            <a:r>
              <a:rPr lang="cs-CZ" sz="2000" dirty="0" smtClean="0"/>
              <a:t> ve střední Anglii první ocelový most vyrobený litím železa</a:t>
            </a:r>
            <a:br>
              <a:rPr lang="cs-CZ" sz="2000" dirty="0" smtClean="0"/>
            </a:br>
            <a:r>
              <a:rPr lang="cs-CZ" sz="2000" dirty="0" smtClean="0"/>
              <a:t>                                                                                                                              (Abraham Derby III)</a:t>
            </a:r>
            <a:br>
              <a:rPr lang="cs-CZ" sz="2000" dirty="0" smtClean="0"/>
            </a:br>
            <a:endParaRPr lang="cs-CZ" sz="2000"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855" t="40230" r="32373" b="27965"/>
          <a:stretch/>
        </p:blipFill>
        <p:spPr bwMode="auto">
          <a:xfrm>
            <a:off x="1979712" y="1844824"/>
            <a:ext cx="5693979" cy="285644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ovéPole 3"/>
          <p:cNvSpPr txBox="1"/>
          <p:nvPr/>
        </p:nvSpPr>
        <p:spPr>
          <a:xfrm>
            <a:off x="251520" y="476672"/>
            <a:ext cx="8640960" cy="1569660"/>
          </a:xfrm>
          <a:prstGeom prst="rect">
            <a:avLst/>
          </a:prstGeom>
          <a:noFill/>
        </p:spPr>
        <p:txBody>
          <a:bodyPr wrap="square" rtlCol="0">
            <a:spAutoFit/>
          </a:bodyPr>
          <a:lstStyle/>
          <a:p>
            <a:r>
              <a:rPr lang="cs-CZ" sz="3200" dirty="0" smtClean="0"/>
              <a:t>Průmyslová revoluce započala litím </a:t>
            </a:r>
          </a:p>
          <a:p>
            <a:r>
              <a:rPr lang="cs-CZ" sz="3200" dirty="0" smtClean="0"/>
              <a:t>železa a využitím funkčních ocelových struktur</a:t>
            </a:r>
          </a:p>
          <a:p>
            <a:r>
              <a:rPr lang="cs-CZ" sz="3200" b="1" dirty="0" smtClean="0"/>
              <a:t> </a:t>
            </a:r>
            <a:endParaRPr lang="cs-CZ" sz="3200" b="1" dirty="0"/>
          </a:p>
        </p:txBody>
      </p:sp>
    </p:spTree>
    <p:extLst>
      <p:ext uri="{BB962C8B-B14F-4D97-AF65-F5344CB8AC3E}">
        <p14:creationId xmlns:p14="http://schemas.microsoft.com/office/powerpoint/2010/main" val="326066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07504" y="692696"/>
            <a:ext cx="5760744" cy="1569660"/>
          </a:xfrm>
          <a:prstGeom prst="rect">
            <a:avLst/>
          </a:prstGeom>
          <a:noFill/>
        </p:spPr>
        <p:txBody>
          <a:bodyPr wrap="none" rtlCol="0">
            <a:spAutoFit/>
          </a:bodyPr>
          <a:lstStyle/>
          <a:p>
            <a:r>
              <a:rPr lang="cs-CZ" sz="3200" dirty="0"/>
              <a:t>L</a:t>
            </a:r>
            <a:r>
              <a:rPr lang="cs-CZ" sz="3200" dirty="0" smtClean="0"/>
              <a:t>itinové makrostruktury zahájily </a:t>
            </a:r>
          </a:p>
          <a:p>
            <a:r>
              <a:rPr lang="cs-CZ" sz="3200" dirty="0" smtClean="0"/>
              <a:t>průmyslovou revoluci</a:t>
            </a:r>
          </a:p>
          <a:p>
            <a:r>
              <a:rPr lang="cs-CZ" sz="3200" b="1" dirty="0" smtClean="0"/>
              <a:t> </a:t>
            </a:r>
            <a:endParaRPr lang="cs-CZ" sz="3200" b="1"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855" t="40230" r="32373" b="27965"/>
          <a:stretch/>
        </p:blipFill>
        <p:spPr bwMode="auto">
          <a:xfrm>
            <a:off x="256456" y="1844824"/>
            <a:ext cx="5693979" cy="285644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ovéPole 5"/>
          <p:cNvSpPr txBox="1"/>
          <p:nvPr/>
        </p:nvSpPr>
        <p:spPr>
          <a:xfrm>
            <a:off x="256456" y="5220488"/>
            <a:ext cx="4752135" cy="584775"/>
          </a:xfrm>
          <a:prstGeom prst="rect">
            <a:avLst/>
          </a:prstGeom>
          <a:noFill/>
        </p:spPr>
        <p:txBody>
          <a:bodyPr wrap="none" rtlCol="0">
            <a:spAutoFit/>
          </a:bodyPr>
          <a:lstStyle/>
          <a:p>
            <a:r>
              <a:rPr lang="cs-CZ" sz="3200" dirty="0" err="1" smtClean="0"/>
              <a:t>Nanostruktury</a:t>
            </a:r>
            <a:r>
              <a:rPr lang="cs-CZ" sz="3200" dirty="0" smtClean="0"/>
              <a:t> udělají totéž</a:t>
            </a:r>
            <a:endParaRPr lang="cs-CZ" sz="3200" dirty="0"/>
          </a:p>
        </p:txBody>
      </p:sp>
      <p:pic>
        <p:nvPicPr>
          <p:cNvPr id="4" name="Zástupný symbol pro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708" b="7356"/>
          <a:stretch/>
        </p:blipFill>
        <p:spPr>
          <a:xfrm>
            <a:off x="5207348" y="2450849"/>
            <a:ext cx="3904273" cy="3354414"/>
          </a:xfrm>
          <a:ln w="12700">
            <a:solidFill>
              <a:schemeClr val="tx1"/>
            </a:solidFill>
          </a:ln>
        </p:spPr>
      </p:pic>
    </p:spTree>
    <p:extLst>
      <p:ext uri="{BB962C8B-B14F-4D97-AF65-F5344CB8AC3E}">
        <p14:creationId xmlns:p14="http://schemas.microsoft.com/office/powerpoint/2010/main" val="3323679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20" y="476672"/>
            <a:ext cx="6687472" cy="1077218"/>
          </a:xfrm>
          <a:prstGeom prst="rect">
            <a:avLst/>
          </a:prstGeom>
          <a:noFill/>
        </p:spPr>
        <p:txBody>
          <a:bodyPr wrap="none" rtlCol="0">
            <a:spAutoFit/>
          </a:bodyPr>
          <a:lstStyle/>
          <a:p>
            <a:r>
              <a:rPr lang="cs-CZ" sz="3200" dirty="0" smtClean="0"/>
              <a:t>Nano a </a:t>
            </a:r>
            <a:r>
              <a:rPr lang="cs-CZ" sz="3200" dirty="0" err="1" smtClean="0"/>
              <a:t>mikrostrukturované</a:t>
            </a:r>
            <a:r>
              <a:rPr lang="cs-CZ" sz="3200" dirty="0" smtClean="0"/>
              <a:t> materiály</a:t>
            </a:r>
            <a:r>
              <a:rPr lang="cs-CZ" sz="3200" b="1" dirty="0" smtClean="0"/>
              <a:t> </a:t>
            </a:r>
          </a:p>
          <a:p>
            <a:r>
              <a:rPr lang="cs-CZ" sz="3200" b="1" dirty="0" smtClean="0"/>
              <a:t> </a:t>
            </a:r>
            <a:endParaRPr lang="cs-CZ" sz="3200" b="1" dirty="0"/>
          </a:p>
        </p:txBody>
      </p:sp>
      <p:pic>
        <p:nvPicPr>
          <p:cNvPr id="7"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2633567"/>
            <a:ext cx="3816424" cy="3152038"/>
          </a:xfrm>
          <a:ln w="12700">
            <a:solidFill>
              <a:schemeClr val="tx1"/>
            </a:solidFill>
          </a:ln>
        </p:spPr>
      </p:pic>
      <p:pic>
        <p:nvPicPr>
          <p:cNvPr id="12290" name="Picture 2" descr="D:\Users\Tomas\Documents\AAA API OPTIX\Board meeting July 2014\Valná hromada 2013\Podklady\Fotografie z SLW\2\SLW_016_14_004_himage2a.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42" t="27328" r="34201" b="43311"/>
          <a:stretch/>
        </p:blipFill>
        <p:spPr bwMode="auto">
          <a:xfrm>
            <a:off x="251520" y="4509120"/>
            <a:ext cx="4320480" cy="141715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5508104" y="2020198"/>
            <a:ext cx="2160240" cy="369332"/>
          </a:xfrm>
          <a:prstGeom prst="rect">
            <a:avLst/>
          </a:prstGeom>
          <a:noFill/>
        </p:spPr>
        <p:txBody>
          <a:bodyPr wrap="square" rtlCol="0">
            <a:spAutoFit/>
          </a:bodyPr>
          <a:lstStyle/>
          <a:p>
            <a:pPr algn="ctr"/>
            <a:r>
              <a:rPr lang="cs-CZ" dirty="0" smtClean="0"/>
              <a:t>objemové</a:t>
            </a:r>
            <a:endParaRPr lang="cs-CZ" dirty="0"/>
          </a:p>
        </p:txBody>
      </p:sp>
      <p:sp>
        <p:nvSpPr>
          <p:cNvPr id="11" name="TextovéPole 10"/>
          <p:cNvSpPr txBox="1"/>
          <p:nvPr/>
        </p:nvSpPr>
        <p:spPr>
          <a:xfrm>
            <a:off x="1581034" y="1995376"/>
            <a:ext cx="2160240" cy="369332"/>
          </a:xfrm>
          <a:prstGeom prst="rect">
            <a:avLst/>
          </a:prstGeom>
          <a:noFill/>
        </p:spPr>
        <p:txBody>
          <a:bodyPr wrap="square" rtlCol="0">
            <a:spAutoFit/>
          </a:bodyPr>
          <a:lstStyle/>
          <a:p>
            <a:pPr algn="ctr"/>
            <a:r>
              <a:rPr lang="cs-CZ" dirty="0" smtClean="0"/>
              <a:t>povrchové</a:t>
            </a:r>
            <a:endParaRPr lang="cs-CZ" dirty="0"/>
          </a:p>
        </p:txBody>
      </p:sp>
      <p:pic>
        <p:nvPicPr>
          <p:cNvPr id="8" name="Picture 2" descr="D:\Users\Tomas\Documents\AAA API OPTIX\Board meeting July 2014\Valná hromada 2013\Podklady\Vybrané foto z SLW\image1.bmp"/>
          <p:cNvPicPr>
            <a:picLocks noChangeAspect="1" noChangeArrowheads="1"/>
          </p:cNvPicPr>
          <p:nvPr/>
        </p:nvPicPr>
        <p:blipFill rotWithShape="1">
          <a:blip r:embed="rId4">
            <a:extLst>
              <a:ext uri="{28A0092B-C50C-407E-A947-70E740481C1C}">
                <a14:useLocalDpi xmlns:a14="http://schemas.microsoft.com/office/drawing/2010/main" val="0"/>
              </a:ext>
            </a:extLst>
          </a:blip>
          <a:srcRect l="14670" t="30021" r="21755" b="24659"/>
          <a:stretch/>
        </p:blipFill>
        <p:spPr bwMode="auto">
          <a:xfrm>
            <a:off x="251520" y="2636912"/>
            <a:ext cx="4320480" cy="165618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323528" y="148478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200" dirty="0"/>
          </a:p>
        </p:txBody>
      </p:sp>
      <p:sp>
        <p:nvSpPr>
          <p:cNvPr id="5" name="TextovéPole 4"/>
          <p:cNvSpPr txBox="1"/>
          <p:nvPr/>
        </p:nvSpPr>
        <p:spPr>
          <a:xfrm>
            <a:off x="251521" y="476672"/>
            <a:ext cx="8640960" cy="1077218"/>
          </a:xfrm>
          <a:prstGeom prst="rect">
            <a:avLst/>
          </a:prstGeom>
          <a:noFill/>
        </p:spPr>
        <p:txBody>
          <a:bodyPr wrap="square" rtlCol="0">
            <a:spAutoFit/>
          </a:bodyPr>
          <a:lstStyle/>
          <a:p>
            <a:r>
              <a:rPr lang="cs-CZ" sz="3200" dirty="0"/>
              <a:t>Jak </a:t>
            </a:r>
            <a:r>
              <a:rPr lang="cs-CZ" sz="3200" dirty="0" smtClean="0"/>
              <a:t>vyrábět organizovanou hmotu </a:t>
            </a:r>
            <a:r>
              <a:rPr lang="cs-CZ" sz="3200" dirty="0"/>
              <a:t>v nano a mikro </a:t>
            </a:r>
            <a:r>
              <a:rPr lang="cs-CZ" sz="3200" dirty="0" smtClean="0"/>
              <a:t>měřítku?</a:t>
            </a:r>
            <a:endParaRPr lang="cs-CZ" sz="3200" dirty="0"/>
          </a:p>
        </p:txBody>
      </p:sp>
      <p:sp>
        <p:nvSpPr>
          <p:cNvPr id="2" name="TextovéPole 1"/>
          <p:cNvSpPr txBox="1"/>
          <p:nvPr/>
        </p:nvSpPr>
        <p:spPr>
          <a:xfrm>
            <a:off x="971600" y="3212976"/>
            <a:ext cx="1872208" cy="646331"/>
          </a:xfrm>
          <a:prstGeom prst="rect">
            <a:avLst/>
          </a:prstGeom>
        </p:spPr>
        <p:style>
          <a:lnRef idx="0">
            <a:scrgbClr r="0" g="0" b="0"/>
          </a:lnRef>
          <a:fillRef idx="1003">
            <a:schemeClr val="dk2"/>
          </a:fillRef>
          <a:effectRef idx="0">
            <a:scrgbClr r="0" g="0" b="0"/>
          </a:effectRef>
          <a:fontRef idx="major"/>
        </p:style>
        <p:txBody>
          <a:bodyPr wrap="square" rtlCol="0">
            <a:spAutoFit/>
          </a:bodyPr>
          <a:lstStyle/>
          <a:p>
            <a:pPr algn="ctr"/>
            <a:r>
              <a:rPr lang="cs-CZ" b="1" dirty="0" smtClean="0">
                <a:solidFill>
                  <a:schemeClr val="bg1"/>
                </a:solidFill>
              </a:rPr>
              <a:t>NÁVRH STRUKTURY</a:t>
            </a:r>
            <a:endParaRPr lang="cs-CZ" b="1" dirty="0">
              <a:solidFill>
                <a:schemeClr val="bg1"/>
              </a:solidFill>
            </a:endParaRPr>
          </a:p>
        </p:txBody>
      </p:sp>
      <p:sp>
        <p:nvSpPr>
          <p:cNvPr id="7" name="TextovéPole 6"/>
          <p:cNvSpPr txBox="1"/>
          <p:nvPr/>
        </p:nvSpPr>
        <p:spPr>
          <a:xfrm>
            <a:off x="3851920" y="3193116"/>
            <a:ext cx="1872208" cy="646331"/>
          </a:xfrm>
          <a:prstGeom prst="rect">
            <a:avLst/>
          </a:prstGeom>
        </p:spPr>
        <p:style>
          <a:lnRef idx="0">
            <a:scrgbClr r="0" g="0" b="0"/>
          </a:lnRef>
          <a:fillRef idx="1003">
            <a:schemeClr val="dk2"/>
          </a:fillRef>
          <a:effectRef idx="0">
            <a:scrgbClr r="0" g="0" b="0"/>
          </a:effectRef>
          <a:fontRef idx="major"/>
        </p:style>
        <p:txBody>
          <a:bodyPr wrap="square" rtlCol="0">
            <a:spAutoFit/>
          </a:bodyPr>
          <a:lstStyle/>
          <a:p>
            <a:pPr algn="ctr"/>
            <a:r>
              <a:rPr lang="cs-CZ" b="1" dirty="0" smtClean="0">
                <a:solidFill>
                  <a:schemeClr val="bg1"/>
                </a:solidFill>
              </a:rPr>
              <a:t>VÝROBA PŘEDLOHY</a:t>
            </a:r>
            <a:endParaRPr lang="cs-CZ" b="1" dirty="0">
              <a:solidFill>
                <a:schemeClr val="bg1"/>
              </a:solidFill>
            </a:endParaRPr>
          </a:p>
        </p:txBody>
      </p:sp>
      <p:sp>
        <p:nvSpPr>
          <p:cNvPr id="8" name="TextovéPole 7"/>
          <p:cNvSpPr txBox="1"/>
          <p:nvPr/>
        </p:nvSpPr>
        <p:spPr>
          <a:xfrm>
            <a:off x="6467483" y="3193117"/>
            <a:ext cx="1872208" cy="646331"/>
          </a:xfrm>
          <a:prstGeom prst="rect">
            <a:avLst/>
          </a:prstGeom>
        </p:spPr>
        <p:style>
          <a:lnRef idx="0">
            <a:scrgbClr r="0" g="0" b="0"/>
          </a:lnRef>
          <a:fillRef idx="1003">
            <a:schemeClr val="dk2"/>
          </a:fillRef>
          <a:effectRef idx="0">
            <a:scrgbClr r="0" g="0" b="0"/>
          </a:effectRef>
          <a:fontRef idx="major"/>
        </p:style>
        <p:txBody>
          <a:bodyPr wrap="square" rtlCol="0">
            <a:spAutoFit/>
          </a:bodyPr>
          <a:lstStyle/>
          <a:p>
            <a:pPr algn="ctr"/>
            <a:r>
              <a:rPr lang="cs-CZ" b="1" dirty="0" smtClean="0">
                <a:solidFill>
                  <a:schemeClr val="bg1"/>
                </a:solidFill>
              </a:rPr>
              <a:t>PRŮMYSLOVÉ MNOŽENÍ</a:t>
            </a:r>
            <a:endParaRPr lang="cs-CZ" b="1" dirty="0">
              <a:solidFill>
                <a:schemeClr val="bg1"/>
              </a:solidFill>
            </a:endParaRPr>
          </a:p>
        </p:txBody>
      </p:sp>
      <p:cxnSp>
        <p:nvCxnSpPr>
          <p:cNvPr id="4" name="Přímá spojnice se šipkou 3"/>
          <p:cNvCxnSpPr/>
          <p:nvPr/>
        </p:nvCxnSpPr>
        <p:spPr>
          <a:xfrm flipV="1">
            <a:off x="3059832" y="3515454"/>
            <a:ext cx="514341" cy="827"/>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V="1">
            <a:off x="5796136" y="3536141"/>
            <a:ext cx="514341" cy="827"/>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05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Bea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2096935"/>
            <a:ext cx="7448939" cy="4111459"/>
          </a:xfrm>
          <a:prstGeom prst="rect">
            <a:avLst/>
          </a:prstGeom>
        </p:spPr>
      </p:pic>
      <p:sp>
        <p:nvSpPr>
          <p:cNvPr id="7" name="Nadpis 1"/>
          <p:cNvSpPr>
            <a:spLocks noGrp="1"/>
          </p:cNvSpPr>
          <p:nvPr>
            <p:ph type="title"/>
          </p:nvPr>
        </p:nvSpPr>
        <p:spPr>
          <a:xfrm>
            <a:off x="539552" y="476672"/>
            <a:ext cx="8229600" cy="1143000"/>
          </a:xfrm>
        </p:spPr>
        <p:txBody>
          <a:bodyPr>
            <a:normAutofit/>
          </a:bodyPr>
          <a:lstStyle/>
          <a:p>
            <a:pPr algn="l"/>
            <a:r>
              <a:rPr lang="cs-CZ" sz="3200" dirty="0" smtClean="0"/>
              <a:t>Výroba předlohy řízeným odebíráním materiálu - litografií</a:t>
            </a:r>
            <a:endParaRPr lang="cs-CZ" sz="3200" dirty="0"/>
          </a:p>
        </p:txBody>
      </p:sp>
    </p:spTree>
    <p:extLst>
      <p:ext uri="{BB962C8B-B14F-4D97-AF65-F5344CB8AC3E}">
        <p14:creationId xmlns:p14="http://schemas.microsoft.com/office/powerpoint/2010/main" val="36765190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60648"/>
            <a:ext cx="8229600" cy="1143000"/>
          </a:xfrm>
        </p:spPr>
        <p:txBody>
          <a:bodyPr>
            <a:normAutofit/>
          </a:bodyPr>
          <a:lstStyle/>
          <a:p>
            <a:pPr algn="l"/>
            <a:r>
              <a:rPr lang="cs-CZ" sz="3200" dirty="0" smtClean="0"/>
              <a:t>Výroba předlohy řízeným odebíráním materiálu - litografií</a:t>
            </a:r>
            <a:endParaRPr lang="cs-CZ" sz="3200" dirty="0"/>
          </a:p>
        </p:txBody>
      </p:sp>
      <p:pic>
        <p:nvPicPr>
          <p:cNvPr id="4" name="Zástupný symbol pro obsah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2243235"/>
            <a:ext cx="2663892" cy="3323446"/>
          </a:xfrm>
          <a:prstGeom prst="rect">
            <a:avLst/>
          </a:prstGeom>
          <a:ln w="12700">
            <a:solidFill>
              <a:schemeClr val="tx1"/>
            </a:solid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58398"/>
            <a:ext cx="2880320" cy="3323446"/>
          </a:xfrm>
          <a:prstGeom prst="rect">
            <a:avLst/>
          </a:prstGeom>
          <a:ln w="12700">
            <a:solidFill>
              <a:schemeClr val="tx1"/>
            </a:solidFill>
          </a:ln>
        </p:spPr>
      </p:pic>
      <p:sp>
        <p:nvSpPr>
          <p:cNvPr id="6" name="TextovéPole 5"/>
          <p:cNvSpPr txBox="1"/>
          <p:nvPr/>
        </p:nvSpPr>
        <p:spPr>
          <a:xfrm>
            <a:off x="5148064" y="1623326"/>
            <a:ext cx="2663891" cy="369332"/>
          </a:xfrm>
          <a:prstGeom prst="rect">
            <a:avLst/>
          </a:prstGeom>
          <a:noFill/>
        </p:spPr>
        <p:txBody>
          <a:bodyPr wrap="square" rtlCol="0">
            <a:spAutoFit/>
          </a:bodyPr>
          <a:lstStyle/>
          <a:p>
            <a:pPr algn="ctr"/>
            <a:r>
              <a:rPr lang="cs-CZ" dirty="0" smtClean="0"/>
              <a:t>elektronová  litografie</a:t>
            </a:r>
            <a:endParaRPr lang="cs-CZ" dirty="0"/>
          </a:p>
        </p:txBody>
      </p:sp>
      <p:sp>
        <p:nvSpPr>
          <p:cNvPr id="7" name="TextovéPole 6"/>
          <p:cNvSpPr txBox="1"/>
          <p:nvPr/>
        </p:nvSpPr>
        <p:spPr>
          <a:xfrm>
            <a:off x="1187624" y="1623326"/>
            <a:ext cx="2880320" cy="369332"/>
          </a:xfrm>
          <a:prstGeom prst="rect">
            <a:avLst/>
          </a:prstGeom>
          <a:noFill/>
        </p:spPr>
        <p:txBody>
          <a:bodyPr wrap="square" rtlCol="0">
            <a:spAutoFit/>
          </a:bodyPr>
          <a:lstStyle/>
          <a:p>
            <a:pPr algn="ctr"/>
            <a:r>
              <a:rPr lang="cs-CZ" dirty="0" smtClean="0"/>
              <a:t>UV litografie</a:t>
            </a:r>
            <a:endParaRPr lang="cs-CZ" dirty="0"/>
          </a:p>
        </p:txBody>
      </p:sp>
    </p:spTree>
    <p:extLst>
      <p:ext uri="{BB962C8B-B14F-4D97-AF65-F5344CB8AC3E}">
        <p14:creationId xmlns:p14="http://schemas.microsoft.com/office/powerpoint/2010/main" val="12299400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s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2246073"/>
            <a:ext cx="7632848" cy="3983875"/>
          </a:xfrm>
          <a:prstGeom prst="rect">
            <a:avLst/>
          </a:prstGeom>
        </p:spPr>
      </p:pic>
      <p:sp>
        <p:nvSpPr>
          <p:cNvPr id="8" name="Nadpis 1"/>
          <p:cNvSpPr>
            <a:spLocks noGrp="1"/>
          </p:cNvSpPr>
          <p:nvPr>
            <p:ph type="title"/>
          </p:nvPr>
        </p:nvSpPr>
        <p:spPr>
          <a:xfrm>
            <a:off x="385192" y="476672"/>
            <a:ext cx="8229600" cy="1143000"/>
          </a:xfrm>
        </p:spPr>
        <p:txBody>
          <a:bodyPr>
            <a:normAutofit/>
          </a:bodyPr>
          <a:lstStyle/>
          <a:p>
            <a:pPr algn="l"/>
            <a:r>
              <a:rPr lang="cs-CZ" sz="3200" dirty="0" smtClean="0"/>
              <a:t>Výroba předlohy řízeným přidáváním materiálu - 3D tiskem</a:t>
            </a:r>
            <a:endParaRPr lang="cs-CZ" sz="3200" dirty="0"/>
          </a:p>
        </p:txBody>
      </p:sp>
    </p:spTree>
    <p:extLst>
      <p:ext uri="{BB962C8B-B14F-4D97-AF65-F5344CB8AC3E}">
        <p14:creationId xmlns:p14="http://schemas.microsoft.com/office/powerpoint/2010/main" val="10487632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5920</TotalTime>
  <Words>584</Words>
  <Application>Microsoft Macintosh PowerPoint</Application>
  <PresentationFormat>On-screen Show (4:3)</PresentationFormat>
  <Paragraphs>105</Paragraphs>
  <Slides>25</Slides>
  <Notes>1</Notes>
  <HiddenSlides>1</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Motiv systému Office</vt:lpstr>
      <vt:lpstr>nano a  mikroarchitektura v praxi</vt:lpstr>
      <vt:lpstr>IQ Structures s.r.o. se soustřeďuje na vývoj, průmyslovou výrobu a  využití nano a mikrostrukturovaných materiálů  Řízená architektura hmoty s detailem od 10 nanometrů do několika desítek mikrometrů (do velikosti průměru lidského vlasu)  Chytrá architektura zvyšuje užitné vlastnosti a  dodává nové funkce jinak běžným materiálům </vt:lpstr>
      <vt:lpstr>V roce 1779 překlenul řeku Severn ve střední Anglii první ocelový most vyrobený litím železa                                                                                                                               (Abraham Derby III) </vt:lpstr>
      <vt:lpstr>PowerPoint Presentation</vt:lpstr>
      <vt:lpstr>PowerPoint Presentation</vt:lpstr>
      <vt:lpstr>PowerPoint Presentation</vt:lpstr>
      <vt:lpstr>Výroba předlohy řízeným odebíráním materiálu - litografií</vt:lpstr>
      <vt:lpstr>Výroba předlohy řízeným odebíráním materiálu - litografií</vt:lpstr>
      <vt:lpstr>Výroba předlohy řízeným přidáváním materiálu - 3D tiskem</vt:lpstr>
      <vt:lpstr>klasický 3D tisk</vt:lpstr>
      <vt:lpstr>3D nano tiskárna    </vt:lpstr>
      <vt:lpstr>Průmyslové množení</vt:lpstr>
      <vt:lpstr>Využití nano a mikroarchitektury v praxi</vt:lpstr>
      <vt:lpstr>Aplikace ploché optiky </vt:lpstr>
      <vt:lpstr>Ochrana proti padělání</vt:lpstr>
      <vt:lpstr>Ochrana proti padělání</vt:lpstr>
      <vt:lpstr>PowerPoint Presentation</vt:lpstr>
      <vt:lpstr>Nové materiály</vt:lpstr>
      <vt:lpstr>Mikromechanika</vt:lpstr>
      <vt:lpstr>MIKROCHEMICKÉ PROCESY</vt:lpstr>
      <vt:lpstr>Tištěná elektronika</vt:lpstr>
      <vt:lpstr>Další aplikace</vt:lpstr>
      <vt:lpstr>Nejsme první …….</vt:lpstr>
      <vt:lpstr>PowerPoint Presentation</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Tomas Tethal</dc:creator>
  <cp:lastModifiedBy>Petra Ticha</cp:lastModifiedBy>
  <cp:revision>113</cp:revision>
  <dcterms:created xsi:type="dcterms:W3CDTF">2015-03-19T17:37:31Z</dcterms:created>
  <dcterms:modified xsi:type="dcterms:W3CDTF">2016-05-05T16:49:22Z</dcterms:modified>
</cp:coreProperties>
</file>