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74" r:id="rId2"/>
    <p:sldMasterId id="2147483730" r:id="rId3"/>
    <p:sldMasterId id="2147483757" r:id="rId4"/>
    <p:sldMasterId id="2147483770" r:id="rId5"/>
    <p:sldMasterId id="2147483798" r:id="rId6"/>
    <p:sldMasterId id="2147483825" r:id="rId7"/>
    <p:sldMasterId id="2147483892" r:id="rId8"/>
    <p:sldMasterId id="2147483921" r:id="rId9"/>
  </p:sldMasterIdLst>
  <p:notesMasterIdLst>
    <p:notesMasterId r:id="rId44"/>
  </p:notesMasterIdLst>
  <p:handoutMasterIdLst>
    <p:handoutMasterId r:id="rId45"/>
  </p:handoutMasterIdLst>
  <p:sldIdLst>
    <p:sldId id="349" r:id="rId10"/>
    <p:sldId id="391" r:id="rId11"/>
    <p:sldId id="500" r:id="rId12"/>
    <p:sldId id="509" r:id="rId13"/>
    <p:sldId id="512" r:id="rId14"/>
    <p:sldId id="411" r:id="rId15"/>
    <p:sldId id="412" r:id="rId16"/>
    <p:sldId id="433" r:id="rId17"/>
    <p:sldId id="438" r:id="rId18"/>
    <p:sldId id="440" r:id="rId19"/>
    <p:sldId id="442" r:id="rId20"/>
    <p:sldId id="434" r:id="rId21"/>
    <p:sldId id="473" r:id="rId22"/>
    <p:sldId id="483" r:id="rId23"/>
    <p:sldId id="489" r:id="rId24"/>
    <p:sldId id="472" r:id="rId25"/>
    <p:sldId id="499" r:id="rId26"/>
    <p:sldId id="435" r:id="rId27"/>
    <p:sldId id="447" r:id="rId28"/>
    <p:sldId id="449" r:id="rId29"/>
    <p:sldId id="450" r:id="rId30"/>
    <p:sldId id="432" r:id="rId31"/>
    <p:sldId id="513" r:id="rId32"/>
    <p:sldId id="431" r:id="rId33"/>
    <p:sldId id="461" r:id="rId34"/>
    <p:sldId id="436" r:id="rId35"/>
    <p:sldId id="493" r:id="rId36"/>
    <p:sldId id="494" r:id="rId37"/>
    <p:sldId id="497" r:id="rId38"/>
    <p:sldId id="471" r:id="rId39"/>
    <p:sldId id="464" r:id="rId40"/>
    <p:sldId id="465" r:id="rId41"/>
    <p:sldId id="468" r:id="rId42"/>
    <p:sldId id="467" r:id="rId43"/>
  </p:sldIdLst>
  <p:sldSz cx="9144000" cy="6858000" type="screen4x3"/>
  <p:notesSz cx="6645275" cy="9777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699"/>
    <a:srgbClr val="006600"/>
    <a:srgbClr val="000066"/>
    <a:srgbClr val="006666"/>
    <a:srgbClr val="003399"/>
    <a:srgbClr val="008080"/>
    <a:srgbClr val="FF0066"/>
    <a:srgbClr val="560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2779" autoAdjust="0"/>
  </p:normalViewPr>
  <p:slideViewPr>
    <p:cSldViewPr snapToGrid="0">
      <p:cViewPr varScale="1">
        <p:scale>
          <a:sx n="123" d="100"/>
          <a:sy n="123" d="100"/>
        </p:scale>
        <p:origin x="-1288" y="-104"/>
      </p:cViewPr>
      <p:guideLst>
        <p:guide orient="horz" pos="213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/>
            </a:lvl1pPr>
          </a:lstStyle>
          <a:p>
            <a:r>
              <a:rPr lang="cs-CZ" altLang="cs-CZ"/>
              <a:t>Petr Kulhánek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/>
            </a:lvl1pPr>
          </a:lstStyle>
          <a:p>
            <a:fld id="{25299B30-3DBF-45DF-B914-8651D327EB66}" type="datetime1">
              <a:rPr lang="cs-CZ" altLang="cs-CZ" smtClean="0"/>
              <a:t>25/04/16</a:t>
            </a:fld>
            <a:endParaRPr lang="cs-CZ" altLang="cs-CZ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8463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/>
            </a:lvl1pPr>
          </a:lstStyle>
          <a:p>
            <a:r>
              <a:rPr lang="cs-CZ" altLang="cs-CZ"/>
              <a:t>Kosmologie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88463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/>
            </a:lvl1pPr>
          </a:lstStyle>
          <a:p>
            <a:fld id="{704715D5-1A52-46CE-8C41-AE262D005F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57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/>
            </a:lvl1pPr>
          </a:lstStyle>
          <a:p>
            <a:endParaRPr lang="cs-CZ" altLang="cs-CZ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/>
            </a:lvl1pPr>
          </a:lstStyle>
          <a:p>
            <a:fld id="{17742034-AFA6-41AD-9E2A-C3D4F4E027A3}" type="datetime1">
              <a:rPr lang="cs-CZ" altLang="cs-CZ" smtClean="0"/>
              <a:t>25/04/16</a:t>
            </a:fld>
            <a:endParaRPr lang="cs-CZ" altLang="cs-CZ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8463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/>
            </a:lvl1pPr>
          </a:lstStyle>
          <a:p>
            <a:endParaRPr lang="cs-CZ" altLang="cs-CZ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88463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/>
            </a:lvl1pPr>
          </a:lstStyle>
          <a:p>
            <a:fld id="{B6A82522-FE63-42EF-ACE2-0D368C6451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533006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742034-AFA6-41AD-9E2A-C3D4F4E027A3}" type="datetime1">
              <a:rPr lang="cs-CZ" altLang="cs-CZ" smtClean="0"/>
              <a:t>25/04/16</a:t>
            </a:fld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A82522-FE63-42EF-ACE2-0D368C6451EE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42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Preparation</a:t>
            </a:r>
            <a:r>
              <a:rPr lang="cs-CZ" dirty="0" smtClean="0"/>
              <a:t> by laser </a:t>
            </a:r>
            <a:r>
              <a:rPr lang="cs-CZ" dirty="0" err="1" smtClean="0"/>
              <a:t>interaction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atom. Rubidium, cesium.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42034-AFA6-41AD-9E2A-C3D4F4E027A3}" type="datetime1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25/04/16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A82522-FE63-42EF-ACE2-0D368C6451EE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7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Ramsey</a:t>
            </a:r>
            <a:r>
              <a:rPr lang="cs-CZ" dirty="0" smtClean="0"/>
              <a:t> </a:t>
            </a:r>
            <a:r>
              <a:rPr lang="cs-CZ" dirty="0" err="1" smtClean="0"/>
              <a:t>fringes</a:t>
            </a:r>
            <a:r>
              <a:rPr lang="cs-CZ" dirty="0" smtClean="0"/>
              <a:t>!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42034-AFA6-41AD-9E2A-C3D4F4E027A3}" type="datetime1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25/04/16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A82522-FE63-42EF-ACE2-0D368C6451EE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2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763963" y="9286875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68" tIns="45034" rIns="90068" bIns="45034"/>
          <a:lstStyle>
            <a:lvl1pPr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80988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5538" indent="-225425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6388" indent="-225425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7238" indent="-225425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44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16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88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60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001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/>
              <a:defRPr/>
            </a:pPr>
            <a:fld id="{133ED7EB-DEAE-4C4F-87ED-3B9E9FB9862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900113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/>
                <a:defRPr/>
              </a:pPr>
              <a:t>10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3" tIns="47516" rIns="95033" bIns="47516"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3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763963" y="9286875"/>
            <a:ext cx="2879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68" tIns="45034" rIns="90068" bIns="45034"/>
          <a:lstStyle>
            <a:lvl1pPr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80988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5538" indent="-225425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6388" indent="-225425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7238" indent="-225425" defTabSz="900113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44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16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88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6038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001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/>
              <a:defRPr/>
            </a:pPr>
            <a:fld id="{133ED7EB-DEAE-4C4F-87ED-3B9E9FB9862B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900113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/>
                <a:defRPr/>
              </a:pPr>
              <a:t>11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89500" cy="366712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33" tIns="47516" rIns="95033" bIns="47516"/>
          <a:lstStyle/>
          <a:p>
            <a:pPr eaLnBrk="1" hangingPunct="1"/>
            <a:endParaRPr 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98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742034-AFA6-41AD-9E2A-C3D4F4E027A3}" type="datetime1">
              <a:rPr lang="cs-CZ" altLang="cs-CZ" smtClean="0"/>
              <a:t>25/04/16</a:t>
            </a:fld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A82522-FE63-42EF-ACE2-0D368C6451EE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5656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742034-AFA6-41AD-9E2A-C3D4F4E027A3}" type="datetime1">
              <a:rPr lang="cs-CZ" altLang="cs-CZ" smtClean="0"/>
              <a:t>25/04/16</a:t>
            </a:fld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A82522-FE63-42EF-ACE2-0D368C6451EE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177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cs-CZ" altLang="cs-CZ" noProof="0" smtClean="0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anose="01010601010101010101" pitchFamily="2" charset="2"/>
              <a:buNone/>
              <a:defRPr sz="2400"/>
            </a:lvl1pPr>
          </a:lstStyle>
          <a:p>
            <a:pPr lvl="0"/>
            <a:r>
              <a:rPr lang="cs-CZ" altLang="cs-CZ" noProof="0" smtClean="0"/>
              <a:t>Klepnutím upravíte styl předlohy podnadpisu.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E7A37A-A88A-429C-93B7-9E7AC11EA67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67BA2-B6F0-45FA-8BC4-257BEF9921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5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FF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56A5343-5069-4BDB-8009-6C0A9A04AB5B}" type="slidenum">
              <a:rPr lang="cs-CZ" altLang="cs-CZ">
                <a:solidFill>
                  <a:srgbClr val="0000FF"/>
                </a:solidFill>
              </a:rPr>
              <a:pPr/>
              <a:t>‹#›</a:t>
            </a:fld>
            <a:endParaRPr lang="cs-CZ" alt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T0" fmla="*/ 0 w 21600"/>
              <a:gd name="T1" fmla="*/ 0 h 21600"/>
              <a:gd name="T2" fmla="*/ 567271583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3951-4C35-40E7-B7FA-0B977F4064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4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D78E-F20C-4C35-97E9-527103D8B1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3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43D5A-B112-4896-B257-B21B8A646B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9D925-46D4-4983-83FE-D9D223A97B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2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831F-8887-4733-9C12-A52E10A4BC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7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CC3F-9E55-4D77-988B-8EF6151674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4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10066-3F1C-49EA-B32A-426BB73CB4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5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28D7-E91C-4136-906D-095E473C10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DFF35-EBFB-4F31-808B-AC6446E1B1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04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D48CF-FE40-4069-9C7D-C6AC3D99A7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36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6735-A49E-4975-A47D-90DD3EDC7E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8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10214-55CC-4DA5-9C08-F8377D4B88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1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527B0-BE28-4343-AF56-5D67F9285E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9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896D9-7C6D-444F-B8AE-0711BADC80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5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T0" fmla="*/ 0 w 21600"/>
              <a:gd name="T1" fmla="*/ 0 h 21600"/>
              <a:gd name="T2" fmla="*/ 567271583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B3429-7485-4D9C-8DF0-D0EFAC8C3B3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5DE9A0-7693-4E6F-8180-D7095C64653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3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6A134-7AF2-4E9F-9F85-F9B00EFA0D0F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6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F9F25-2CBC-4317-9935-7F9F5A6C6D85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0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489E2-C70A-4BE4-AB5A-152DCB17DF3B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B0AE7-9629-45EA-82D2-2EA0FDF21B45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6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D90AA4-B0E0-4FDB-B8A3-541F31F23859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7BA56-CF32-40C8-AD2F-5961AF9AA97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C8049-DFE9-4603-B012-3EF8883336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380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65467-7125-4C3F-A671-0EE2D1DC2A6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3FBE0F-1E37-4443-BF18-E34C1C88CE8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A110D-9A4C-4BF0-B87F-2CD8CCD11C6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CD07D-2EF7-4636-89E9-9210BF253A5A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3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5E907F-416B-4C53-9E3A-2550D5E52223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2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T0" fmla="*/ 0 w 21600"/>
              <a:gd name="T1" fmla="*/ 0 h 21600"/>
              <a:gd name="T2" fmla="*/ 567271583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B3429-7485-4D9C-8DF0-D0EFAC8C3B3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8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5DE9A0-7693-4E6F-8180-D7095C64653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D6A134-7AF2-4E9F-9F85-F9B00EFA0D0F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0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F9F25-2CBC-4317-9935-7F9F5A6C6D85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7489E2-C70A-4BE4-AB5A-152DCB17DF3B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380FF-60D1-4F2C-9200-B83EFFD38A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94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7B0AE7-9629-45EA-82D2-2EA0FDF21B45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45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D90AA4-B0E0-4FDB-B8A3-541F31F23859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2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F7BA56-CF32-40C8-AD2F-5961AF9AA97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65467-7125-4C3F-A671-0EE2D1DC2A6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3FBE0F-1E37-4443-BF18-E34C1C88CE8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9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A110D-9A4C-4BF0-B87F-2CD8CCD11C6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5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CD07D-2EF7-4636-89E9-9210BF253A5A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94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5E907F-416B-4C53-9E3A-2550D5E52223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T0" fmla="*/ 0 w 21600"/>
              <a:gd name="T1" fmla="*/ 0 h 21600"/>
              <a:gd name="T2" fmla="*/ 3500438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9D703-7F4A-4B7B-BF92-F77B1471F612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8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3B7C28-7249-4E1E-8CE0-5DB43BCAC221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0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92715-C2B7-4FB6-96F9-8673A4E81E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866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A834AB-915B-4A42-93F4-01192381234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5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BF5F4-E1B4-4A5F-9A07-2889058FE4B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4EC74-8834-4161-B251-652CC81B921D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B0123F-7B70-4A35-BDAC-719E6862F4A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9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E3D90-CA36-4FC4-A3E2-B85CB3307AD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5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E40D9-A03D-41CA-A881-0C9F798FFB69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63D17C-8CB6-4AA2-A99B-84B57CC8848D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6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D6ECA-B97E-41CD-B2FC-E15D12A91EC2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0028A7-77FE-4EF3-B8C9-25C1797EBC4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9DA639-E672-4359-805A-1EF766C629D3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2628-1329-41B5-AA9F-1F3A3349D3A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24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T0" fmla="*/ 0 w 21600"/>
              <a:gd name="T1" fmla="*/ 0 h 21600"/>
              <a:gd name="T2" fmla="*/ 3500438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9D703-7F4A-4B7B-BF92-F77B1471F612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3B7C28-7249-4E1E-8CE0-5DB43BCAC221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2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A834AB-915B-4A42-93F4-01192381234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BF5F4-E1B4-4A5F-9A07-2889058FE4B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B4EC74-8834-4161-B251-652CC81B921D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B0123F-7B70-4A35-BDAC-719E6862F4A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2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E3D90-CA36-4FC4-A3E2-B85CB3307AD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0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E40D9-A03D-41CA-A881-0C9F798FFB69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4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63D17C-8CB6-4AA2-A99B-84B57CC8848D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6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D6ECA-B97E-41CD-B2FC-E15D12A91EC2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B7614-19E5-4542-9F85-6BB1D0AA49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9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0028A7-77FE-4EF3-B8C9-25C1797EBC4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1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9DA639-E672-4359-805A-1EF766C629D3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T0" fmla="*/ 0 w 21600"/>
              <a:gd name="T1" fmla="*/ 0 h 21600"/>
              <a:gd name="T2" fmla="*/ 567271583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E3951-4C35-40E7-B7FA-0B977F40642C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7CD78E-F20C-4C35-97E9-527103D8B16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8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943D5A-B112-4896-B257-B21B8A646B8C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29D925-46D4-4983-83FE-D9D223A97B57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96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2E831F-8887-4733-9C12-A52E10A4BCB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8CC3F-9E55-4D77-988B-8EF615167448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0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10066-3F1C-49EA-B32A-426BB73CB4EC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D128D7-E91C-4136-906D-095E473C10CE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47AE3-9F86-4103-A409-0058F00622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42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DFF35-EBFB-4F31-808B-AC6446E1B1E4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06735-A49E-4975-A47D-90DD3EDC7EF4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2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10214-55CC-4DA5-9C08-F8377D4B8866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3527B0-BE28-4343-AF56-5D67F9285EE9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8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896D9-7C6D-444F-B8AE-0711BADC801A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 smtClean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 smtClean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cs-CZ" altLang="cs-CZ" noProof="0" smtClean="0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anose="01010601010101010101" pitchFamily="2" charset="2"/>
              <a:buNone/>
              <a:defRPr sz="2400"/>
            </a:lvl1pPr>
          </a:lstStyle>
          <a:p>
            <a:pPr lvl="0"/>
            <a:r>
              <a:rPr lang="cs-CZ" altLang="cs-CZ" noProof="0" smtClean="0"/>
              <a:t>Klepnutím upravíte styl předlohy podnadpisu.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B7B4D3-4C03-4614-91EA-1547D295FEA4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766F37-08A3-4AFA-B330-E4B2180E7670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0F8071-AF85-4F84-B6F6-19C62112D1C1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E668B-24C9-47A4-BD0F-AB87FF88098F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00BF38-FEC2-469C-A7AF-F6568F0D11A3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8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624D-3853-447A-ABC4-3572BF855D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0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D8D12-D098-42B1-A58E-90A03430A08A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09783F-A755-4BC4-8F9C-2A5299893DC6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A17563-50FE-4F74-A25B-105D4B357221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7E4E65-3572-4011-BDF8-EF43504BA0E7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61C0D-A535-40E9-ABB2-D31C40477274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25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8A3CE-B574-40D7-9670-5F7A431CC35F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A4E64F-C1A0-47B7-A5EE-D0674126B451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solidFill>
                <a:srgbClr val="005654"/>
              </a:solidFill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500438" cy="6018212"/>
          </a:xfrm>
          <a:custGeom>
            <a:avLst/>
            <a:gdLst>
              <a:gd name="T0" fmla="*/ 0 w 21600"/>
              <a:gd name="T1" fmla="*/ 0 h 21600"/>
              <a:gd name="T2" fmla="*/ 567271583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>
              <a:solidFill>
                <a:srgbClr val="005654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cs-CZ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cs-CZ"/>
              <a:t>Klepnutím upravíte styl předlohy podnadpisu.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E3951-4C35-40E7-B7FA-0B977F40642C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D78E-F20C-4C35-97E9-527103D8B166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43D5A-B112-4896-B257-B21B8A646B8C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F0A6D-A490-4975-9036-740C6BE502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16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9D925-46D4-4983-83FE-D9D223A97B57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831F-8887-4733-9C12-A52E10A4BCB8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CC3F-9E55-4D77-988B-8EF615167448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10066-3F1C-49EA-B32A-426BB73CB4EC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4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28D7-E91C-4136-906D-095E473C10CE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DFF35-EBFB-4F31-808B-AC6446E1B1E4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6735-A49E-4975-A47D-90DD3EDC7EF4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10214-55CC-4DA5-9C08-F8377D4B8866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819400" y="609600"/>
            <a:ext cx="60960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527B0-BE28-4343-AF56-5D67F9285EE9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896D9-7C6D-444F-B8AE-0711BADC801A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3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fld id="{1CAAED83-56CF-4343-80E5-35A3E4EAED1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388171267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AD8D76-CF9F-45FA-B818-E6A9F7AFF367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7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388171267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AD8D76-CF9F-45FA-B818-E6A9F7AFF367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83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 smtClean="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E1582-F974-45BD-B12F-42D2D18F27AD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6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895600 w 21600"/>
              <a:gd name="T3" fmla="*/ 6018212 h 21600"/>
              <a:gd name="T4" fmla="*/ 0 w 21600"/>
              <a:gd name="T5" fmla="*/ 60182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 smtClean="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E1582-F974-45BD-B12F-42D2D18F27AD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11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388171267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C07FF-3876-41C3-A073-B6165E2338A5}" type="slidenum">
              <a:rPr kumimoji="1" lang="cs-CZ" sz="1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sz="14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43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 smtClean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93475-5A0F-463D-AEC4-75B0321AEE47}" type="slidenum">
              <a:rPr kumimoji="1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cs-CZ" altLang="cs-CZ" sz="14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08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388171267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>
              <a:solidFill>
                <a:srgbClr val="00565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cs-CZ">
              <a:solidFill>
                <a:srgbClr val="0000FF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3C07FF-3876-41C3-A073-B6165E2338A5}" type="slidenum">
              <a:rPr lang="cs-CZ">
                <a:solidFill>
                  <a:srgbClr val="0000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1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388171267 w 21600"/>
              <a:gd name="T3" fmla="*/ 1676799800 h 21600"/>
              <a:gd name="T4" fmla="*/ 0 w 21600"/>
              <a:gd name="T5" fmla="*/ 1676799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 předlohy nadpisu.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upravíte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3C07FF-3876-41C3-A073-B6165E2338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33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anose="01010601010101010101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anose="01010601010101010101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anose="01010601010101010101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gif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jpg"/><Relationship Id="rId3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75490" name="Rectangle 2"/>
          <p:cNvSpPr>
            <a:spLocks noGrp="1" noChangeArrowheads="1"/>
          </p:cNvSpPr>
          <p:nvPr>
            <p:ph type="ctrTitle"/>
          </p:nvPr>
        </p:nvSpPr>
        <p:spPr>
          <a:xfrm rot="16200000">
            <a:off x="-2957909" y="3135243"/>
            <a:ext cx="6546080" cy="497783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z="3000" b="0" dirty="0" smtClean="0">
                <a:solidFill>
                  <a:schemeClr val="bg1"/>
                </a:solidFill>
                <a:latin typeface="+mn-lt"/>
              </a:rPr>
              <a:t>Astronomie a fyzika </a:t>
            </a:r>
            <a:r>
              <a:rPr lang="cs-CZ" altLang="cs-CZ" sz="3000" b="0" dirty="0" err="1" smtClean="0">
                <a:solidFill>
                  <a:schemeClr val="bg1"/>
                </a:solidFill>
                <a:latin typeface="+mn-lt"/>
              </a:rPr>
              <a:t>posleních</a:t>
            </a:r>
            <a:r>
              <a:rPr lang="cs-CZ" altLang="cs-CZ" sz="3000" b="0" dirty="0" smtClean="0">
                <a:solidFill>
                  <a:schemeClr val="bg1"/>
                </a:solidFill>
                <a:latin typeface="+mn-lt"/>
              </a:rPr>
              <a:t> let</a:t>
            </a:r>
            <a:endParaRPr lang="cs-CZ" altLang="cs-CZ" sz="3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602910" y="5742774"/>
            <a:ext cx="3541090" cy="1115226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cs-CZ" altLang="cs-CZ" sz="2200" dirty="0">
                <a:solidFill>
                  <a:schemeClr val="bg1"/>
                </a:solidFill>
              </a:rPr>
              <a:t>Petr Kulhánek</a:t>
            </a:r>
          </a:p>
          <a:p>
            <a:pPr algn="r">
              <a:spcBef>
                <a:spcPts val="0"/>
              </a:spcBef>
            </a:pPr>
            <a:r>
              <a:rPr lang="cs-CZ" altLang="cs-CZ" sz="2200" dirty="0" smtClean="0">
                <a:solidFill>
                  <a:schemeClr val="bg1"/>
                </a:solidFill>
              </a:rPr>
              <a:t>kulhanek@aldebaran.cz</a:t>
            </a:r>
            <a:endParaRPr lang="cs-CZ" altLang="cs-CZ" sz="22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cs-CZ" altLang="cs-CZ" sz="2200" dirty="0" smtClean="0">
                <a:solidFill>
                  <a:schemeClr val="bg1"/>
                </a:solidFill>
              </a:rPr>
              <a:t>www.aldebaran.cz</a:t>
            </a:r>
            <a:endParaRPr lang="cs-CZ" altLang="cs-CZ" sz="2200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89" y="1110952"/>
            <a:ext cx="1127485" cy="109271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18" y="172797"/>
            <a:ext cx="1037354" cy="1023461"/>
          </a:xfrm>
          <a:prstGeom prst="rect">
            <a:avLst/>
          </a:prstGeo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45771"/>
              </p:ext>
            </p:extLst>
          </p:nvPr>
        </p:nvGraphicFramePr>
        <p:xfrm>
          <a:off x="7853585" y="3221348"/>
          <a:ext cx="1191151" cy="906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6" name="CorelDRAW" r:id="rId7" imgW="3494980" imgH="2659500" progId="CorelDraw.Graphic.16">
                  <p:embed/>
                </p:oleObj>
              </mc:Choice>
              <mc:Fallback>
                <p:oleObj name="CorelDRAW" r:id="rId7" imgW="3494980" imgH="265950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53585" y="3221348"/>
                        <a:ext cx="1191151" cy="906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Planck</a:t>
            </a:r>
            <a:endParaRPr kumimoji="1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93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448"/>
          </a:xfrm>
          <a:prstGeom prst="rect">
            <a:avLst/>
          </a:prstGeom>
        </p:spPr>
      </p:pic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Planck</a:t>
            </a:r>
            <a:endParaRPr kumimoji="1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ECFF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03554" y="1200700"/>
            <a:ext cx="41064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</a:t>
            </a:r>
            <a:r>
              <a:rPr lang="cs-CZ" sz="1800" b="0" dirty="0" err="1" smtClean="0">
                <a:solidFill>
                  <a:srgbClr val="336699"/>
                </a:solidFill>
                <a:latin typeface="Arial"/>
              </a:rPr>
              <a:t>Jednofotonová</a:t>
            </a: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</a:t>
            </a:r>
            <a:r>
              <a:rPr lang="cs-CZ" sz="1800" b="0" dirty="0">
                <a:solidFill>
                  <a:srgbClr val="336699"/>
                </a:solidFill>
                <a:latin typeface="Arial"/>
              </a:rPr>
              <a:t>měření</a:t>
            </a:r>
            <a:endParaRPr lang="cs-CZ" sz="1800" b="0" dirty="0" smtClean="0">
              <a:solidFill>
                <a:schemeClr val="tx2"/>
              </a:solidFill>
              <a:latin typeface="+mn-lt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Slunce na Zemi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9500" y="2529022"/>
            <a:ext cx="25463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71" y="0"/>
            <a:ext cx="9150471" cy="6858000"/>
          </a:xfrm>
          <a:prstGeom prst="rect">
            <a:avLst/>
          </a:prstGeom>
        </p:spPr>
      </p:pic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7100888" cy="57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cs-CZ" sz="2800" dirty="0">
                <a:solidFill>
                  <a:srgbClr val="CCECFF"/>
                </a:solidFill>
                <a:latin typeface="Arial Narrow" panose="020B0606020202030204" pitchFamily="34" charset="0"/>
              </a:rPr>
              <a:t>Gravitační vlny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0" y="561506"/>
            <a:ext cx="33147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 indent="-177800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CCECFF"/>
                </a:solidFill>
                <a:latin typeface="Arial" panose="020B0604020202020204" pitchFamily="34" charset="0"/>
              </a:rPr>
              <a:t>nenulový kvadrupólový moment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CCECFF"/>
                </a:solidFill>
                <a:latin typeface="Arial" panose="020B0604020202020204" pitchFamily="34" charset="0"/>
              </a:rPr>
              <a:t>dva mody skloněné o 45°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CCECFF"/>
                </a:solidFill>
                <a:latin typeface="Arial" panose="020B0604020202020204" pitchFamily="34" charset="0"/>
              </a:rPr>
              <a:t>vlní se sám prostoročas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226844" y="64937"/>
            <a:ext cx="38735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CCECFF"/>
                </a:solidFill>
                <a:latin typeface="Arial" panose="020B0604020202020204" pitchFamily="34" charset="0"/>
              </a:rPr>
              <a:t>dvojhvězdy</a:t>
            </a:r>
            <a:endParaRPr lang="cs-CZ" b="0" dirty="0">
              <a:solidFill>
                <a:srgbClr val="CCECFF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CCECFF"/>
                </a:solidFill>
                <a:latin typeface="Arial" panose="020B0604020202020204" pitchFamily="34" charset="0"/>
              </a:rPr>
              <a:t>a</a:t>
            </a:r>
            <a:r>
              <a:rPr lang="cs-CZ" b="0" dirty="0" smtClean="0">
                <a:solidFill>
                  <a:srgbClr val="CCECFF"/>
                </a:solidFill>
                <a:latin typeface="Arial" panose="020B0604020202020204" pitchFamily="34" charset="0"/>
              </a:rPr>
              <a:t>symetrické exploze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 err="1" smtClean="0">
                <a:solidFill>
                  <a:srgbClr val="CCECFF"/>
                </a:solidFill>
                <a:latin typeface="Arial" panose="020B0604020202020204" pitchFamily="34" charset="0"/>
              </a:rPr>
              <a:t>magnetary</a:t>
            </a:r>
            <a:endParaRPr lang="cs-CZ" b="0" dirty="0" smtClean="0">
              <a:solidFill>
                <a:srgbClr val="CCECFF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CCECFF"/>
                </a:solidFill>
                <a:latin typeface="Arial" panose="020B0604020202020204" pitchFamily="34" charset="0"/>
              </a:rPr>
              <a:t>gravitační kolaps, supernovy</a:t>
            </a:r>
            <a:endParaRPr lang="cs-CZ" b="0" dirty="0">
              <a:solidFill>
                <a:srgbClr val="CCECFF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CCECFF"/>
                </a:solidFill>
                <a:latin typeface="Arial" panose="020B0604020202020204" pitchFamily="34" charset="0"/>
              </a:rPr>
              <a:t>spojení černých děr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CCECFF"/>
                </a:solidFill>
                <a:latin typeface="Arial" panose="020B0604020202020204" pitchFamily="34" charset="0"/>
              </a:rPr>
              <a:t>rotace osově nesymetrických objektů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b="0" dirty="0" smtClean="0">
                <a:solidFill>
                  <a:srgbClr val="CCECFF"/>
                </a:solidFill>
                <a:latin typeface="Arial" panose="020B0604020202020204" pitchFamily="34" charset="0"/>
              </a:rPr>
              <a:t>reliktní gravitační vlny (stochastické zdroje)</a:t>
            </a:r>
            <a:endParaRPr lang="cs-CZ" b="0" dirty="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6096000"/>
          </a:xfrm>
          <a:prstGeom prst="rect">
            <a:avLst/>
          </a:prstGeom>
        </p:spPr>
      </p:pic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70643"/>
            <a:ext cx="9144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cs-CZ" sz="2800" dirty="0" err="1" smtClean="0">
                <a:solidFill>
                  <a:srgbClr val="336699"/>
                </a:solidFill>
                <a:latin typeface="Arial Narrow" panose="020B0606020202030204" pitchFamily="34" charset="0"/>
              </a:rPr>
              <a:t>Advanced</a:t>
            </a:r>
            <a:r>
              <a:rPr lang="cs-CZ" sz="280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 LIGO (</a:t>
            </a:r>
            <a:r>
              <a:rPr lang="cs-CZ" sz="2800" dirty="0" err="1" smtClean="0">
                <a:solidFill>
                  <a:srgbClr val="336699"/>
                </a:solidFill>
                <a:latin typeface="Arial Narrow" panose="020B0606020202030204" pitchFamily="34" charset="0"/>
              </a:rPr>
              <a:t>aLIGO</a:t>
            </a:r>
            <a:r>
              <a:rPr lang="cs-CZ" sz="280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)</a:t>
            </a:r>
            <a:endParaRPr lang="cs-CZ" sz="2800" dirty="0">
              <a:solidFill>
                <a:srgbClr val="336699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1496806"/>
            <a:ext cx="48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laser: 10 W  </a:t>
            </a:r>
            <a:r>
              <a:rPr lang="cs-CZ" sz="1800" dirty="0" smtClean="0">
                <a:solidFill>
                  <a:srgbClr val="FFFFFF"/>
                </a:solidFill>
                <a:latin typeface="Arial"/>
              </a:rPr>
              <a:t>→</a:t>
            </a: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 200 W</a:t>
            </a:r>
          </a:p>
          <a:p>
            <a:pPr>
              <a:defRPr/>
            </a:pP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zrcadla: 25 cm</a:t>
            </a:r>
            <a:r>
              <a:rPr lang="cs-CZ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cs-CZ" sz="1800" dirty="0">
                <a:solidFill>
                  <a:srgbClr val="FFFFFF"/>
                </a:solidFill>
                <a:latin typeface="Arial"/>
              </a:rPr>
              <a:t>→</a:t>
            </a:r>
            <a:r>
              <a:rPr lang="cs-CZ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34 cm, 11 kg</a:t>
            </a:r>
            <a:r>
              <a:rPr lang="cs-CZ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cs-CZ" sz="1800" dirty="0">
                <a:solidFill>
                  <a:srgbClr val="FFFFFF"/>
                </a:solidFill>
                <a:latin typeface="Arial"/>
              </a:rPr>
              <a:t>→</a:t>
            </a:r>
            <a:r>
              <a:rPr lang="cs-CZ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40 kg</a:t>
            </a:r>
          </a:p>
          <a:p>
            <a:pPr>
              <a:defRPr/>
            </a:pPr>
            <a:r>
              <a:rPr lang="cs-CZ" sz="1800" b="0" dirty="0">
                <a:solidFill>
                  <a:srgbClr val="FFFFFF"/>
                </a:solidFill>
                <a:latin typeface="Arial"/>
              </a:rPr>
              <a:t>f</a:t>
            </a: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rekvence: </a:t>
            </a:r>
            <a:r>
              <a:rPr lang="cs-CZ" sz="1800" b="0" smtClean="0">
                <a:solidFill>
                  <a:srgbClr val="FFFFFF"/>
                </a:solidFill>
                <a:latin typeface="Arial"/>
              </a:rPr>
              <a:t>40–2000 Hz  </a:t>
            </a:r>
            <a:r>
              <a:rPr lang="cs-CZ" sz="1800" dirty="0">
                <a:solidFill>
                  <a:srgbClr val="FFFFFF"/>
                </a:solidFill>
                <a:latin typeface="Arial"/>
              </a:rPr>
              <a:t>→</a:t>
            </a:r>
            <a:r>
              <a:rPr lang="cs-CZ" sz="1800" b="0" dirty="0">
                <a:solidFill>
                  <a:srgbClr val="FFFFFF"/>
                </a:solidFill>
                <a:latin typeface="Arial"/>
              </a:rPr>
              <a:t> </a:t>
            </a: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10–10000 Hz</a:t>
            </a:r>
          </a:p>
          <a:p>
            <a:pPr>
              <a:defRPr/>
            </a:pP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výměna optiky</a:t>
            </a:r>
          </a:p>
          <a:p>
            <a:pPr>
              <a:defRPr/>
            </a:pP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výměna </a:t>
            </a:r>
            <a:r>
              <a:rPr lang="cs-CZ" sz="1800" b="0" dirty="0" err="1" smtClean="0">
                <a:solidFill>
                  <a:srgbClr val="FFFFFF"/>
                </a:solidFill>
                <a:latin typeface="Arial"/>
              </a:rPr>
              <a:t>antiseismického</a:t>
            </a:r>
            <a:r>
              <a:rPr lang="cs-CZ" sz="1800" b="0" dirty="0" smtClean="0">
                <a:solidFill>
                  <a:srgbClr val="FFFFFF"/>
                </a:solidFill>
                <a:latin typeface="Arial"/>
              </a:rPr>
              <a:t> systému</a:t>
            </a:r>
            <a:endParaRPr lang="cs-CZ" sz="1800" b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59580"/>
            <a:ext cx="6680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pl-PL" b="0" dirty="0">
                <a:solidFill>
                  <a:srgbClr val="336699"/>
                </a:solidFill>
                <a:latin typeface="Arial" panose="020B0604020202020204" pitchFamily="34" charset="0"/>
              </a:rPr>
              <a:t>Handford (Washington,  CALTECH), </a:t>
            </a:r>
            <a:r>
              <a:rPr lang="cs-CZ" b="0" dirty="0" err="1">
                <a:solidFill>
                  <a:srgbClr val="336699"/>
                </a:solidFill>
                <a:latin typeface="Arial" panose="020B0604020202020204" pitchFamily="34" charset="0"/>
              </a:rPr>
              <a:t>Livingston</a:t>
            </a:r>
            <a:r>
              <a:rPr lang="cs-CZ" b="0" dirty="0">
                <a:solidFill>
                  <a:srgbClr val="336699"/>
                </a:solidFill>
                <a:latin typeface="Arial" panose="020B0604020202020204" pitchFamily="34" charset="0"/>
              </a:rPr>
              <a:t> (</a:t>
            </a:r>
            <a:r>
              <a:rPr lang="cs-CZ" b="0" dirty="0" err="1">
                <a:solidFill>
                  <a:srgbClr val="336699"/>
                </a:solidFill>
                <a:latin typeface="Arial" panose="020B0604020202020204" pitchFamily="34" charset="0"/>
              </a:rPr>
              <a:t>Lousiana</a:t>
            </a:r>
            <a:r>
              <a:rPr lang="cs-CZ" b="0" dirty="0">
                <a:solidFill>
                  <a:srgbClr val="336699"/>
                </a:solidFill>
                <a:latin typeface="Arial" panose="020B0604020202020204" pitchFamily="34" charset="0"/>
              </a:rPr>
              <a:t>, MIT)</a:t>
            </a:r>
          </a:p>
          <a:p>
            <a:pPr>
              <a:defRPr/>
            </a:pPr>
            <a:endParaRPr lang="cs-CZ" b="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7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"/>
            <a:ext cx="9144000" cy="684784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-38100" y="3429000"/>
            <a:ext cx="4610100" cy="10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7800"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7000"/>
              </a:lnSpc>
              <a:buFontTx/>
              <a:buChar char="•"/>
              <a:defRPr/>
            </a:pPr>
            <a:r>
              <a:rPr lang="pl-PL" b="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pl-PL" b="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sloučení dvou černých děr 15. září 2015</a:t>
            </a:r>
            <a:endParaRPr lang="pl-PL" b="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buFontTx/>
              <a:buChar char="•"/>
              <a:defRPr/>
            </a:pPr>
            <a:r>
              <a:rPr lang="cs-CZ" b="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cs-CZ" b="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29 </a:t>
            </a:r>
            <a:r>
              <a:rPr lang="cs-CZ" b="0" i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M</a:t>
            </a:r>
            <a:r>
              <a:rPr lang="cs-CZ" b="0" baseline="-25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S</a:t>
            </a:r>
            <a:r>
              <a:rPr lang="cs-CZ" b="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, 36 </a:t>
            </a:r>
            <a:r>
              <a:rPr lang="cs-CZ" b="0" i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M</a:t>
            </a:r>
            <a:r>
              <a:rPr lang="cs-CZ" b="0" baseline="-25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S</a:t>
            </a:r>
            <a:endParaRPr lang="cs-CZ" b="0" baseline="-250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buFontTx/>
              <a:buChar char="•"/>
              <a:defRPr/>
            </a:pPr>
            <a:r>
              <a:rPr lang="cs-CZ" b="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cs-CZ" b="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1,3×10</a:t>
            </a:r>
            <a:r>
              <a:rPr lang="cs-CZ" b="0" baseline="300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9</a:t>
            </a:r>
            <a:r>
              <a:rPr lang="cs-CZ" b="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cs-CZ" b="0" dirty="0" err="1" smtClean="0">
                <a:solidFill>
                  <a:schemeClr val="accent1"/>
                </a:solidFill>
                <a:latin typeface="Arial" panose="020B0604020202020204" pitchFamily="34" charset="0"/>
              </a:rPr>
              <a:t>ly</a:t>
            </a:r>
            <a:endParaRPr lang="cs-CZ" b="0" dirty="0" smtClean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buFontTx/>
              <a:buChar char="•"/>
              <a:defRPr/>
            </a:pPr>
            <a:r>
              <a:rPr lang="cs-CZ" b="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vyzářeny 3 </a:t>
            </a:r>
            <a:r>
              <a:rPr lang="cs-CZ" b="0" i="1" dirty="0">
                <a:solidFill>
                  <a:schemeClr val="accent1"/>
                </a:solidFill>
                <a:latin typeface="Arial" panose="020B0604020202020204" pitchFamily="34" charset="0"/>
              </a:rPr>
              <a:t>M</a:t>
            </a:r>
            <a:r>
              <a:rPr lang="cs-CZ" b="0" baseline="-25000" dirty="0">
                <a:solidFill>
                  <a:schemeClr val="accent1"/>
                </a:solidFill>
                <a:latin typeface="Arial" panose="020B0604020202020204" pitchFamily="34" charset="0"/>
              </a:rPr>
              <a:t>S</a:t>
            </a:r>
            <a:endParaRPr lang="cs-CZ" b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7136" y="2529022"/>
            <a:ext cx="2265363" cy="2095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03554" y="1200700"/>
            <a:ext cx="41064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</a:t>
            </a:r>
            <a:r>
              <a:rPr lang="cs-CZ" sz="1800" b="0" dirty="0" err="1">
                <a:solidFill>
                  <a:srgbClr val="336699"/>
                </a:solidFill>
                <a:latin typeface="Arial"/>
              </a:rPr>
              <a:t>Jednofotonová</a:t>
            </a:r>
            <a:r>
              <a:rPr lang="cs-CZ" sz="1800" b="0" dirty="0">
                <a:solidFill>
                  <a:srgbClr val="336699"/>
                </a:solidFill>
                <a:latin typeface="Arial"/>
              </a:rPr>
              <a:t> měření</a:t>
            </a:r>
            <a:endParaRPr lang="cs-CZ" sz="1800" b="0" dirty="0" smtClean="0">
              <a:solidFill>
                <a:srgbClr val="336699"/>
              </a:solidFill>
              <a:latin typeface="Arial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>
                <a:solidFill>
                  <a:srgbClr val="336699"/>
                </a:solidFill>
                <a:latin typeface="Arial"/>
              </a:rPr>
              <a:t> </a:t>
            </a: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FF0000"/>
                </a:solidFill>
                <a:latin typeface="Arial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</a:t>
            </a:r>
            <a:r>
              <a:rPr lang="cs-CZ" sz="1800" b="0" dirty="0" err="1" smtClean="0">
                <a:solidFill>
                  <a:srgbClr val="336699"/>
                </a:solidFill>
                <a:latin typeface="Arial"/>
              </a:rPr>
              <a:t>Tetrakvark</a:t>
            </a: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 Slunce na Zemi</a:t>
            </a:r>
          </a:p>
        </p:txBody>
      </p:sp>
    </p:spTree>
    <p:extLst>
      <p:ext uri="{BB962C8B-B14F-4D97-AF65-F5344CB8AC3E}">
        <p14:creationId xmlns:p14="http://schemas.microsoft.com/office/powerpoint/2010/main" val="25785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"/>
            <a:ext cx="9144000" cy="68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9100" y="2432050"/>
            <a:ext cx="1785937" cy="2095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03554" y="1200700"/>
            <a:ext cx="41064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800" b="0" dirty="0" err="1">
                <a:solidFill>
                  <a:srgbClr val="336699"/>
                </a:solidFill>
                <a:latin typeface="Arial"/>
              </a:rPr>
              <a:t>Jednofotonová</a:t>
            </a:r>
            <a:r>
              <a:rPr lang="cs-CZ" sz="1800" b="0" dirty="0">
                <a:solidFill>
                  <a:srgbClr val="336699"/>
                </a:solidFill>
                <a:latin typeface="Arial"/>
              </a:rPr>
              <a:t> měření</a:t>
            </a:r>
            <a:endParaRPr lang="cs-CZ" sz="1800" b="0" dirty="0" smtClean="0">
              <a:solidFill>
                <a:schemeClr val="tx2"/>
              </a:solidFill>
              <a:latin typeface="+mn-lt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smtClean="0">
                <a:solidFill>
                  <a:srgbClr val="FF0000"/>
                </a:solidFill>
                <a:latin typeface="+mn-lt"/>
              </a:rPr>
              <a:t>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Slunce na Zemi</a:t>
            </a:r>
          </a:p>
        </p:txBody>
      </p:sp>
    </p:spTree>
    <p:extLst>
      <p:ext uri="{BB962C8B-B14F-4D97-AF65-F5344CB8AC3E}">
        <p14:creationId xmlns:p14="http://schemas.microsoft.com/office/powerpoint/2010/main" val="27581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33216" y="114409"/>
            <a:ext cx="8445500" cy="6337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3200" b="1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KATRIN (</a:t>
            </a:r>
            <a:r>
              <a:rPr kumimoji="1" lang="cs-CZ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KArlsruhe</a:t>
            </a:r>
            <a:r>
              <a:rPr kumimoji="1" lang="cs-CZ" sz="3200" b="1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</a:t>
            </a:r>
            <a:r>
              <a:rPr kumimoji="1" lang="cs-CZ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TRItium</a:t>
            </a:r>
            <a:r>
              <a:rPr kumimoji="1" lang="cs-CZ" sz="3200" b="1" i="0" u="none" strike="noStrike" kern="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</a:t>
            </a:r>
            <a:r>
              <a:rPr kumimoji="1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Neutrino experiment)</a:t>
            </a:r>
            <a:endParaRPr kumimoji="1" lang="cs-CZ" sz="3200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4123592" y="3253154"/>
            <a:ext cx="131885" cy="1230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 smtClean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" y="687333"/>
            <a:ext cx="1295230" cy="13033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104"/>
            <a:ext cx="9144000" cy="26781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01" y="687333"/>
            <a:ext cx="4288692" cy="30856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45" y="687333"/>
            <a:ext cx="2614647" cy="3024671"/>
          </a:xfrm>
          <a:prstGeom prst="rect">
            <a:avLst/>
          </a:prstGeom>
          <a:ln>
            <a:solidFill>
              <a:schemeClr val="bg2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031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03554" y="1200700"/>
            <a:ext cx="41064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rgbClr val="FF0000"/>
                </a:solidFill>
                <a:latin typeface="+mn-lt"/>
              </a:rPr>
              <a:t>Jednofotonová</a:t>
            </a:r>
            <a:r>
              <a:rPr lang="cs-CZ" sz="1800" b="0" dirty="0" smtClean="0">
                <a:solidFill>
                  <a:srgbClr val="FF0000"/>
                </a:solidFill>
                <a:latin typeface="+mn-lt"/>
              </a:rPr>
              <a:t> měření  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336699"/>
                </a:solidFill>
                <a:latin typeface="+mn-lt"/>
              </a:rPr>
              <a:t> 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Slunce na Zemi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2074" y="2024197"/>
            <a:ext cx="18764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5802" y="162962"/>
            <a:ext cx="8445500" cy="6337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KATRIN</a:t>
            </a:r>
            <a:endParaRPr kumimoji="1" lang="cs-CZ" sz="3200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4123592" y="3253154"/>
            <a:ext cx="131885" cy="1230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cs-CZ" sz="1400" b="1" i="0" u="none" strike="noStrike" kern="1200" cap="none" spc="0" normalizeH="0" baseline="0" noProof="0" smtClean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03554" y="1200700"/>
            <a:ext cx="41064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Tak trochu jinak rychlé světlo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smtClean="0">
                <a:solidFill>
                  <a:srgbClr val="FF0000"/>
                </a:solidFill>
                <a:latin typeface="+mn-lt"/>
              </a:rPr>
              <a:t>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Slunce na Zemi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7136" y="2529022"/>
            <a:ext cx="2265363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53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00" name="PHOTO-PAINT" r:id="rId3" imgW="11834921" imgH="8876190" progId="CorelPhotoPaint.Image.12">
                  <p:embed/>
                </p:oleObj>
              </mc:Choice>
              <mc:Fallback>
                <p:oleObj name="PHOTO-PAINT" r:id="rId3" imgW="11834921" imgH="8876190" progId="CorelPhotoPaint.Image.12">
                  <p:embed/>
                  <p:pic>
                    <p:nvPicPr>
                      <p:cNvPr id="825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334780"/>
            <a:ext cx="1492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alt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G2 (2011)</a:t>
            </a:r>
          </a:p>
        </p:txBody>
      </p:sp>
    </p:spTree>
    <p:extLst>
      <p:ext uri="{BB962C8B-B14F-4D97-AF65-F5344CB8AC3E}">
        <p14:creationId xmlns:p14="http://schemas.microsoft.com/office/powerpoint/2010/main" val="820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1" y="2243272"/>
            <a:ext cx="2233612" cy="23812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03554" y="1200700"/>
            <a:ext cx="41064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>
                <a:solidFill>
                  <a:srgbClr val="336699"/>
                </a:solidFill>
                <a:latin typeface="Arial"/>
              </a:rPr>
              <a:t>Jednofotonová</a:t>
            </a:r>
            <a:r>
              <a:rPr lang="cs-CZ" sz="1800" b="0" dirty="0">
                <a:solidFill>
                  <a:srgbClr val="336699"/>
                </a:solidFill>
                <a:latin typeface="Arial"/>
              </a:rPr>
              <a:t> měření</a:t>
            </a:r>
            <a:endParaRPr lang="cs-CZ" sz="1800" b="0" dirty="0" smtClean="0">
              <a:solidFill>
                <a:schemeClr val="tx2"/>
              </a:solidFill>
              <a:latin typeface="+mn-lt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Tak trochu jinak rychlé světlo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FF0000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Slunce na Zemi</a:t>
            </a:r>
          </a:p>
        </p:txBody>
      </p:sp>
    </p:spTree>
    <p:extLst>
      <p:ext uri="{BB962C8B-B14F-4D97-AF65-F5344CB8AC3E}">
        <p14:creationId xmlns:p14="http://schemas.microsoft.com/office/powerpoint/2010/main" val="596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ChangeArrowheads="1"/>
          </p:cNvSpPr>
          <p:nvPr/>
        </p:nvSpPr>
        <p:spPr bwMode="auto">
          <a:xfrm>
            <a:off x="0" y="25400"/>
            <a:ext cx="91440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altLang="cs-CZ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Laueův-Langevinův</a:t>
            </a:r>
            <a:r>
              <a:rPr kumimoji="1" lang="cs-CZ" alt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1" lang="cs-CZ" altLang="cs-CZ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Institiut</a:t>
            </a:r>
            <a:r>
              <a:rPr kumimoji="1" lang="cs-CZ" alt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v Grenoblu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03554" y="1200700"/>
            <a:ext cx="41064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800" b="0" dirty="0" err="1">
                <a:solidFill>
                  <a:srgbClr val="336699"/>
                </a:solidFill>
                <a:latin typeface="Arial"/>
              </a:rPr>
              <a:t>Jednofotonová</a:t>
            </a:r>
            <a:r>
              <a:rPr lang="cs-CZ" sz="1800" b="0" dirty="0">
                <a:solidFill>
                  <a:srgbClr val="336699"/>
                </a:solidFill>
                <a:latin typeface="Arial"/>
              </a:rPr>
              <a:t> měření</a:t>
            </a:r>
            <a:endParaRPr lang="cs-CZ" sz="1800" b="0" dirty="0" smtClean="0">
              <a:solidFill>
                <a:schemeClr val="tx2"/>
              </a:solidFill>
              <a:latin typeface="+mn-lt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Tak trochu jinak rychlé světlo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Slunce na Zemi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2074" y="2024197"/>
            <a:ext cx="18764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0" name="Picture 12" descr="prot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588"/>
            <a:ext cx="8702675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0" y="28575"/>
            <a:ext cx="7162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cs-CZ" sz="2800">
                <a:solidFill>
                  <a:srgbClr val="CCECFF"/>
                </a:solidFill>
                <a:latin typeface="Arial Narrow" panose="020B0606020202030204" pitchFamily="34" charset="0"/>
              </a:rPr>
              <a:t>Silná interakce</a:t>
            </a: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7175500" y="0"/>
            <a:ext cx="1906588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indent="182563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cs-CZ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kvarky a gluony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konečný dosah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cs-CZ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SU(3) symetrie</a:t>
            </a:r>
          </a:p>
        </p:txBody>
      </p:sp>
    </p:spTree>
    <p:extLst>
      <p:ext uri="{BB962C8B-B14F-4D97-AF65-F5344CB8AC3E}">
        <p14:creationId xmlns:p14="http://schemas.microsoft.com/office/powerpoint/2010/main" val="346402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5400"/>
            <a:ext cx="914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cs-CZ" altLang="cs-CZ" sz="2800" dirty="0" err="1" smtClean="0">
                <a:solidFill>
                  <a:schemeClr val="accent1"/>
                </a:solidFill>
                <a:latin typeface="Arial Narrow" panose="020B0606020202030204" pitchFamily="34" charset="0"/>
              </a:rPr>
              <a:t>Tevatron</a:t>
            </a:r>
            <a:r>
              <a:rPr lang="cs-CZ" altLang="cs-CZ" sz="28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: X(5568), 2016 </a:t>
            </a:r>
          </a:p>
        </p:txBody>
      </p:sp>
    </p:spTree>
    <p:extLst>
      <p:ext uri="{BB962C8B-B14F-4D97-AF65-F5344CB8AC3E}">
        <p14:creationId xmlns:p14="http://schemas.microsoft.com/office/powerpoint/2010/main" val="41187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5400"/>
            <a:ext cx="914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defRPr/>
            </a:pPr>
            <a:r>
              <a:rPr lang="cs-CZ" altLang="cs-CZ" sz="2800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Tevatron</a:t>
            </a:r>
            <a:r>
              <a:rPr lang="cs-CZ" altLang="cs-CZ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: X(5568), 2016. Nejde o doplněné </a:t>
            </a:r>
            <a:r>
              <a:rPr lang="cs-CZ" altLang="cs-CZ" sz="2800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charmonium</a:t>
            </a:r>
            <a:r>
              <a:rPr lang="cs-CZ" altLang="cs-CZ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!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023"/>
            <a:ext cx="9144000" cy="609897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615266" y="2878667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cs-CZ" sz="30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999532" y="4224867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cs-CZ" sz="30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99532" y="2878667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cs-CZ" sz="30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615266" y="422486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cs-CZ" sz="30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33396" y="2463984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cs-CZ" sz="30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615266" y="385251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cs-CZ" sz="30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049"/>
            <a:ext cx="9144000" cy="69246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38877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anose="01010601010101010101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anose="01010601010101010101" pitchFamily="2" charset="2"/>
              <a:buChar char="u"/>
              <a:defRPr kumimoji="1"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anose="01010601010101010101" pitchFamily="2" charset="2"/>
              <a:buChar char="F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50000"/>
              <a:buFont typeface="Monotype Sorts" panose="01010601010101010101" pitchFamily="2" charset="2"/>
              <a:buNone/>
              <a:tabLst/>
              <a:defRPr/>
            </a:pPr>
            <a:r>
              <a:rPr kumimoji="1" lang="cs-CZ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Rydbergovy</a:t>
            </a:r>
            <a:r>
              <a:rPr kumimoji="1" lang="cs-CZ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atomy</a:t>
            </a:r>
            <a:endParaRPr kumimoji="1" lang="cs-CZ" altLang="cs-CZ" sz="2200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05225" y="359569"/>
            <a:ext cx="5074386" cy="1477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508000">
              <a:schemeClr val="accent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b="0">
                <a:solidFill>
                  <a:schemeClr val="tx2"/>
                </a:solidFill>
                <a:latin typeface="+mn-lt"/>
              </a:defRPr>
            </a:lvl1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kvantové stavy pod hranicí ionizace</a:t>
            </a:r>
            <a:endParaRPr kumimoji="1" lang="en-US" altLang="cs-CZ" sz="1400" b="0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vysoké hlavní kvantové číslo 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1" lang="en-US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velké rozměry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vodík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en-US" altLang="cs-CZ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137 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en-US" altLang="cs-CZ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 µm</a:t>
            </a:r>
            <a:endParaRPr kumimoji="1" lang="cs-CZ" altLang="cs-CZ" sz="1400" b="0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makroskopický atom ( draslík </a:t>
            </a:r>
            <a:r>
              <a:rPr kumimoji="1" lang="cs-CZ" altLang="cs-CZ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600 má </a:t>
            </a:r>
            <a:r>
              <a:rPr kumimoji="1" lang="cs-CZ" altLang="cs-CZ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0.1 mm!)</a:t>
            </a:r>
            <a:endParaRPr kumimoji="1" lang="en-US" altLang="cs-CZ" sz="1400" b="0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citlivé na mikrovlny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  <a:endParaRPr kumimoji="1" lang="en-US" altLang="cs-CZ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9500" y="2529022"/>
            <a:ext cx="2546350" cy="2095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03554" y="1200700"/>
            <a:ext cx="41064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smtClean="0">
                <a:solidFill>
                  <a:srgbClr val="336699"/>
                </a:solidFill>
                <a:latin typeface="Arial"/>
              </a:rPr>
              <a:t>Jednofotonová</a:t>
            </a:r>
            <a:r>
              <a:rPr lang="cs-CZ" sz="1800" b="0" dirty="0" smtClean="0">
                <a:solidFill>
                  <a:srgbClr val="336699"/>
                </a:solidFill>
                <a:latin typeface="Arial"/>
              </a:rPr>
              <a:t> </a:t>
            </a:r>
            <a:r>
              <a:rPr lang="cs-CZ" sz="1800" b="0" dirty="0">
                <a:solidFill>
                  <a:srgbClr val="336699"/>
                </a:solidFill>
                <a:latin typeface="Arial"/>
              </a:rPr>
              <a:t>měření</a:t>
            </a:r>
            <a:endParaRPr lang="cs-CZ" sz="1800" b="0" dirty="0" smtClean="0">
              <a:solidFill>
                <a:schemeClr val="tx2"/>
              </a:solidFill>
              <a:latin typeface="+mn-lt"/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Tak trochu jinak rychlé světlo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FF0000"/>
                </a:solidFill>
                <a:latin typeface="+mn-lt"/>
              </a:rPr>
              <a:t>  Slunce na Zemi</a:t>
            </a:r>
          </a:p>
        </p:txBody>
      </p:sp>
    </p:spTree>
    <p:extLst>
      <p:ext uri="{BB962C8B-B14F-4D97-AF65-F5344CB8AC3E}">
        <p14:creationId xmlns:p14="http://schemas.microsoft.com/office/powerpoint/2010/main" val="7780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"/>
            <a:ext cx="9144000" cy="65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96322" name="Rectangle 2"/>
          <p:cNvSpPr>
            <a:spLocks noChangeArrowheads="1"/>
          </p:cNvSpPr>
          <p:nvPr/>
        </p:nvSpPr>
        <p:spPr bwMode="auto">
          <a:xfrm>
            <a:off x="0" y="6296936"/>
            <a:ext cx="9486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lnSpc>
                <a:spcPct val="70000"/>
              </a:lnSpc>
              <a:defRPr/>
            </a:pPr>
            <a:r>
              <a:rPr lang="cs-CZ" altLang="cs-CZ" sz="3100" dirty="0" smtClean="0">
                <a:solidFill>
                  <a:schemeClr val="accent1"/>
                </a:solidFill>
                <a:latin typeface="Arial Narrow" panose="020B0606020202030204" pitchFamily="34" charset="0"/>
              </a:rPr>
              <a:t>ITER </a:t>
            </a:r>
            <a:r>
              <a:rPr lang="cs-CZ" altLang="cs-CZ" sz="3100" dirty="0">
                <a:solidFill>
                  <a:schemeClr val="accent1"/>
                </a:solidFill>
                <a:latin typeface="Arial Narrow" panose="020B0606020202030204" pitchFamily="34" charset="0"/>
              </a:rPr>
              <a:t>(</a:t>
            </a:r>
            <a:r>
              <a:rPr lang="cs-CZ" sz="3100" dirty="0">
                <a:solidFill>
                  <a:schemeClr val="accent1"/>
                </a:solidFill>
                <a:latin typeface="Arial Narrow" panose="020B0606020202030204" pitchFamily="34" charset="0"/>
              </a:rPr>
              <a:t>International </a:t>
            </a:r>
            <a:r>
              <a:rPr lang="cs-CZ" sz="31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Thermonuclear</a:t>
            </a:r>
            <a:r>
              <a:rPr lang="cs-CZ" sz="3100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cs-CZ" sz="31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Experimental</a:t>
            </a:r>
            <a:r>
              <a:rPr lang="cs-CZ" sz="3100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cs-CZ" sz="31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Reactor</a:t>
            </a:r>
            <a:r>
              <a:rPr lang="cs-CZ" sz="3100" dirty="0">
                <a:solidFill>
                  <a:schemeClr val="accent1"/>
                </a:solidFill>
                <a:latin typeface="Arial Narrow" panose="020B0606020202030204" pitchFamily="34" charset="0"/>
              </a:rPr>
              <a:t>)</a:t>
            </a:r>
            <a:endParaRPr lang="cs-CZ" altLang="cs-CZ" sz="3100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5407" y="3408243"/>
            <a:ext cx="4868789" cy="56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ChangeArrowheads="1"/>
          </p:cNvSpPr>
          <p:nvPr/>
        </p:nvSpPr>
        <p:spPr bwMode="auto">
          <a:xfrm>
            <a:off x="0" y="25400"/>
            <a:ext cx="9486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lnSpc>
                <a:spcPct val="70000"/>
              </a:lnSpc>
              <a:defRPr/>
            </a:pPr>
            <a:r>
              <a:rPr lang="cs-CZ" altLang="cs-CZ" sz="320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ITER</a:t>
            </a:r>
            <a:endParaRPr lang="cs-CZ" altLang="cs-CZ" sz="3200" dirty="0">
              <a:solidFill>
                <a:srgbClr val="336699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ChangeArrowheads="1"/>
          </p:cNvSpPr>
          <p:nvPr/>
        </p:nvSpPr>
        <p:spPr bwMode="auto">
          <a:xfrm>
            <a:off x="0" y="25400"/>
            <a:ext cx="94869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lnSpc>
                <a:spcPct val="70000"/>
              </a:lnSpc>
              <a:defRPr/>
            </a:pPr>
            <a:r>
              <a:rPr lang="cs-CZ" altLang="cs-CZ" sz="3200" dirty="0" smtClean="0">
                <a:solidFill>
                  <a:srgbClr val="336699"/>
                </a:solidFill>
                <a:latin typeface="Arial Narrow" panose="020B0606020202030204" pitchFamily="34" charset="0"/>
              </a:rPr>
              <a:t>ITER</a:t>
            </a:r>
            <a:endParaRPr lang="cs-CZ" altLang="cs-CZ" sz="3200" dirty="0">
              <a:solidFill>
                <a:srgbClr val="336699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25546"/>
            <a:ext cx="7477760" cy="56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anose="01010601010101010101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anose="01010601010101010101" pitchFamily="2" charset="2"/>
              <a:buChar char="u"/>
              <a:defRPr kumimoji="1"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anose="01010601010101010101" pitchFamily="2" charset="2"/>
              <a:buChar char="F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50000"/>
              <a:buFont typeface="Monotype Sorts" panose="01010601010101010101" pitchFamily="2" charset="2"/>
              <a:buNone/>
              <a:tabLst/>
              <a:defRPr/>
            </a:pPr>
            <a:r>
              <a:rPr kumimoji="1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Jednofotonové</a:t>
            </a:r>
            <a:r>
              <a:rPr kumimoji="1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měření, </a:t>
            </a:r>
            <a:r>
              <a:rPr kumimoji="1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Ramseyův</a:t>
            </a:r>
            <a:r>
              <a:rPr kumimoji="1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interferometr</a:t>
            </a:r>
            <a:endParaRPr kumimoji="1" lang="en-US" altLang="cs-CZ" sz="2400" b="1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558800" y="2204720"/>
            <a:ext cx="822960" cy="31292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5654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70"/>
            <a:ext cx="9144000" cy="4777483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03744" y="5294193"/>
            <a:ext cx="8054176" cy="1477328"/>
          </a:xfrm>
          <a:prstGeom prst="rect">
            <a:avLst/>
          </a:prstGeom>
          <a:noFill/>
          <a:ln>
            <a:noFill/>
          </a:ln>
          <a:effectLst>
            <a:glow rad="508000">
              <a:schemeClr val="accent1"/>
            </a:glow>
          </a:effectLst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b="0">
                <a:solidFill>
                  <a:schemeClr val="tx2"/>
                </a:solidFill>
                <a:latin typeface="+mn-lt"/>
              </a:defRPr>
            </a:lvl1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Příprava kruhových 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Rydbergových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atomů</a:t>
            </a:r>
            <a:endParaRPr kumimoji="1" lang="en-US" altLang="cs-CZ" sz="1400" b="0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První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Rams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ův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pulz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vzik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superpozice 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(Schrödinger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ovo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kotě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Otáčející se dipól prolétá dutinou</a:t>
            </a:r>
            <a:endParaRPr kumimoji="1" lang="en-US" altLang="cs-CZ" sz="1400" b="0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Druhý 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Ramseyův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pulz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zničení superpozice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| e &gt; 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en-US" altLang="cs-CZ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1, | </a:t>
            </a:r>
            <a:r>
              <a:rPr kumimoji="1" lang="en-US" altLang="cs-CZ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&gt; 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en-US" altLang="cs-CZ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en-US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1" lang="en-US" altLang="cs-CZ" sz="1400" b="0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1" lang="en-US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Ioniza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Rydbergova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atomu, přečetní stavu, zničení </a:t>
            </a:r>
            <a:r>
              <a:rPr kumimoji="1" lang="cs-CZ" alt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Rydbergova</a:t>
            </a:r>
            <a:r>
              <a:rPr kumimoji="1" lang="cs-CZ" alt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atomu</a:t>
            </a:r>
            <a:endParaRPr kumimoji="1" lang="en-US" altLang="cs-CZ" sz="1400" b="0" i="0" u="none" strike="noStrike" kern="1200" cap="none" spc="0" normalizeH="0" baseline="0" noProof="0" dirty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03554" y="1200700"/>
            <a:ext cx="41064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1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Jednofotonová</a:t>
            </a: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měření  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Kvantové dalekohledy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Polarizace reliktního záření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Gravitační vlny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Co s nulou?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Naděje jménem Katrin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Tak trochu jinak rychlé světlo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Děsivý oblak G2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Hrátky s neutrony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1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Tetrakvark</a:t>
            </a: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opět na scéně</a:t>
            </a:r>
          </a:p>
          <a:p>
            <a:pPr marL="400050" marR="0" lvl="0" indent="-4000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1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Slunce na Zemi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2074" y="2024197"/>
            <a:ext cx="18764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8408988" cy="52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Petersův</a:t>
            </a:r>
            <a:r>
              <a:rPr kumimoji="1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experiment, 1997/2010</a:t>
            </a:r>
            <a:endParaRPr kumimoji="1" lang="cs-CZ" sz="2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35802" y="1085142"/>
            <a:ext cx="9008198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1997: </a:t>
            </a:r>
            <a:r>
              <a:rPr kumimoji="1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Achim</a:t>
            </a: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Peters</a:t>
            </a: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(Humboldtova univerzita)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2010: </a:t>
            </a:r>
            <a:r>
              <a:rPr kumimoji="1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Achim</a:t>
            </a: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Peters</a:t>
            </a: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Steven </a:t>
            </a:r>
            <a:r>
              <a:rPr kumimoji="1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Chu</a:t>
            </a: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Holger Müller  (UCB</a:t>
            </a:r>
            <a:r>
              <a:rPr kumimoji="1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</a:t>
            </a:r>
            <a:r>
              <a:rPr kumimoji="1" 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Nature</a:t>
            </a:r>
            <a:r>
              <a:rPr kumimoji="1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1" lang="cs-CZ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</a:t>
            </a:r>
            <a:r>
              <a:rPr kumimoji="1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17</a:t>
            </a:r>
            <a:endParaRPr kumimoji="1" lang="cs-CZ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hmotová vlna: 3×10</a:t>
            </a:r>
            <a:r>
              <a:rPr kumimoji="1" lang="cs-CZ" sz="1400" b="0" i="0" u="none" strike="noStrike" kern="1200" cap="none" spc="0" normalizeH="0" baseline="3000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svislá vzdálenost: 0,1 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změna času: 10</a:t>
            </a:r>
            <a:r>
              <a:rPr kumimoji="1" lang="cs-CZ" sz="1400" b="0" i="0" u="none" strike="noStrike" kern="1200" cap="none" spc="0" normalizeH="0" baseline="3000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–20</a:t>
            </a: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doba volného pádu: 0,3 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relativní přesnost: 7×10</a:t>
            </a:r>
            <a:r>
              <a:rPr kumimoji="1" lang="cs-CZ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cesium</a:t>
            </a:r>
            <a:endParaRPr kumimoji="1" lang="cs-CZ" sz="1400" b="0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54" y="1620569"/>
            <a:ext cx="4416045" cy="52374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3236"/>
            <a:ext cx="3589950" cy="25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8408988" cy="52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Italsko-holandské experimenty</a:t>
            </a:r>
            <a:r>
              <a:rPr kumimoji="1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1" lang="cs-CZ" sz="2800" b="1" i="0" u="none" strike="noStrike" kern="120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Guglielmo</a:t>
            </a:r>
            <a:r>
              <a:rPr kumimoji="1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Tino</a:t>
            </a:r>
            <a:r>
              <a:rPr kumimoji="1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1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2015</a:t>
            </a:r>
            <a:endParaRPr kumimoji="1" lang="cs-CZ" sz="2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34" y="481018"/>
            <a:ext cx="7749766" cy="637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201" y="2529022"/>
            <a:ext cx="1636712" cy="2095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03554" y="1200700"/>
            <a:ext cx="41064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Jednofotonová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měření  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Kvantové dalekohledy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rgbClr val="FF0000"/>
                </a:solidFill>
                <a:latin typeface="+mn-lt"/>
              </a:rPr>
              <a:t>  Polarizace reliktního záření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Gravitační vlny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Co s nulou?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Naděje jménem Katrin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Tak trochu jinak rychlé světlo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Děsivý oblak G2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Hrátky s neutrony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</a:t>
            </a:r>
            <a:r>
              <a:rPr lang="cs-CZ" sz="1800" b="0" dirty="0" err="1" smtClean="0">
                <a:solidFill>
                  <a:schemeClr val="tx2"/>
                </a:solidFill>
                <a:latin typeface="+mn-lt"/>
              </a:rPr>
              <a:t>Tetrakvark</a:t>
            </a: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opět na scéně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cs-CZ" sz="1800" b="0" dirty="0" smtClean="0">
                <a:solidFill>
                  <a:schemeClr val="tx2"/>
                </a:solidFill>
                <a:latin typeface="+mn-lt"/>
              </a:rPr>
              <a:t>  Slunce na Zemi</a:t>
            </a:r>
          </a:p>
        </p:txBody>
      </p:sp>
    </p:spTree>
    <p:extLst>
      <p:ext uri="{BB962C8B-B14F-4D97-AF65-F5344CB8AC3E}">
        <p14:creationId xmlns:p14="http://schemas.microsoft.com/office/powerpoint/2010/main" val="28812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 idx="4294967295"/>
          </p:nvPr>
        </p:nvSpPr>
        <p:spPr/>
        <p:txBody>
          <a:bodyPr lIns="90000" tIns="46800" rIns="90000" bIns="46800"/>
          <a:lstStyle/>
          <a:p>
            <a:endParaRPr lang="it-IT" smtClean="0"/>
          </a:p>
        </p:txBody>
      </p:sp>
      <p:pic>
        <p:nvPicPr>
          <p:cNvPr id="28675" name="Segnaposto contenuto 5" descr="054-Transfer from shaker on VI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3575" y="0"/>
            <a:ext cx="7210425" cy="6858000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8408988" cy="52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7" rIns="92075" bIns="46037" anchor="ctr"/>
          <a:lstStyle>
            <a:lvl1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Planck</a:t>
            </a:r>
            <a:endParaRPr kumimoji="1" lang="cs-CZ" sz="28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cs-CZ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cs-CZ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cs-CZ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cs-CZ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5_Default Design">
  <a:themeElements>
    <a:clrScheme name="Default Design 5">
      <a:dk1>
        <a:srgbClr val="005654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4846"/>
      </a:accent4>
      <a:accent5>
        <a:srgbClr val="E2F4FF"/>
      </a:accent5>
      <a:accent6>
        <a:srgbClr val="E7E7B9"/>
      </a:accent6>
      <a:hlink>
        <a:srgbClr val="0000FF"/>
      </a:hlink>
      <a:folHlink>
        <a:srgbClr val="0000FF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654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4846"/>
        </a:accent4>
        <a:accent5>
          <a:srgbClr val="E2F4FF"/>
        </a:accent5>
        <a:accent6>
          <a:srgbClr val="E7E7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10109</TotalTime>
  <Words>821</Words>
  <Application>Microsoft Macintosh PowerPoint</Application>
  <PresentationFormat>On-screen Show (4:3)</PresentationFormat>
  <Paragraphs>189</Paragraphs>
  <Slides>34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Default Design</vt:lpstr>
      <vt:lpstr>2_Default Design</vt:lpstr>
      <vt:lpstr>6_Default Design</vt:lpstr>
      <vt:lpstr>3_Default Design</vt:lpstr>
      <vt:lpstr>4_Default Design</vt:lpstr>
      <vt:lpstr>7_Default Design</vt:lpstr>
      <vt:lpstr>8_Default Design</vt:lpstr>
      <vt:lpstr>13_Default Design</vt:lpstr>
      <vt:lpstr>15_Default Design</vt:lpstr>
      <vt:lpstr>CorelDRAW</vt:lpstr>
      <vt:lpstr>PHOTO-PAINT</vt:lpstr>
      <vt:lpstr>Astronomie a fyzika posleních 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Gravitační vlny</dc:title>
  <dc:creator>Petr Kulhanek</dc:creator>
  <cp:lastModifiedBy>Petra Ticha</cp:lastModifiedBy>
  <cp:revision>905</cp:revision>
  <dcterms:created xsi:type="dcterms:W3CDTF">1998-08-13T14:52:10Z</dcterms:created>
  <dcterms:modified xsi:type="dcterms:W3CDTF">2016-04-25T17:20:18Z</dcterms:modified>
</cp:coreProperties>
</file>